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83" r:id="rId4"/>
    <p:sldId id="280" r:id="rId5"/>
    <p:sldId id="305" r:id="rId6"/>
    <p:sldId id="270" r:id="rId7"/>
    <p:sldId id="281" r:id="rId8"/>
    <p:sldId id="284" r:id="rId9"/>
    <p:sldId id="261" r:id="rId10"/>
    <p:sldId id="285" r:id="rId11"/>
    <p:sldId id="260" r:id="rId12"/>
    <p:sldId id="263" r:id="rId13"/>
    <p:sldId id="279" r:id="rId14"/>
    <p:sldId id="265" r:id="rId15"/>
    <p:sldId id="262" r:id="rId16"/>
    <p:sldId id="302" r:id="rId17"/>
    <p:sldId id="289" r:id="rId18"/>
    <p:sldId id="288" r:id="rId19"/>
    <p:sldId id="290" r:id="rId20"/>
    <p:sldId id="292" r:id="rId21"/>
    <p:sldId id="303" r:id="rId22"/>
    <p:sldId id="293" r:id="rId23"/>
    <p:sldId id="294" r:id="rId24"/>
    <p:sldId id="297" r:id="rId25"/>
    <p:sldId id="298" r:id="rId26"/>
    <p:sldId id="300" r:id="rId27"/>
    <p:sldId id="278" r:id="rId28"/>
    <p:sldId id="287" r:id="rId29"/>
  </p:sldIdLst>
  <p:sldSz cx="9144000" cy="5143500" type="screen16x9"/>
  <p:notesSz cx="6858000" cy="9144000"/>
  <p:embeddedFontLst>
    <p:embeddedFont>
      <p:font typeface="Abel" panose="020B060402020202020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Encode Sans Semi Condensed" panose="020B0604020202020204" charset="-18"/>
      <p:regular r:id="rId36"/>
      <p:bold r:id="rId37"/>
    </p:embeddedFont>
    <p:embeddedFont>
      <p:font typeface="Encode Sans Semi Condensed Light" panose="020B0604020202020204" charset="-18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C09D5E-F82C-4695-9146-16A79D4E566E}">
  <a:tblStyle styleId="{30C09D5E-F82C-4695-9146-16A79D4E56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604767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508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25588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08982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332748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800" y="1226525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740" y="3088850"/>
            <a:ext cx="86896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1593450"/>
            <a:ext cx="9144000" cy="1956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0" y="1593450"/>
            <a:ext cx="81600" cy="195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t="31689"/>
          <a:stretch/>
        </p:blipFill>
        <p:spPr>
          <a:xfrm>
            <a:off x="4559800" y="0"/>
            <a:ext cx="2083749" cy="14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456" y="31516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100" y="1154949"/>
            <a:ext cx="868950" cy="85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r="31299"/>
          <a:stretch/>
        </p:blipFill>
        <p:spPr>
          <a:xfrm>
            <a:off x="8642450" y="2072900"/>
            <a:ext cx="501550" cy="7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56829"/>
          <a:stretch/>
        </p:blipFill>
        <p:spPr>
          <a:xfrm>
            <a:off x="3900875" y="4430100"/>
            <a:ext cx="1680350" cy="7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075" y="25635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97762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005" y="3887925"/>
            <a:ext cx="929772" cy="9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665100" y="665100"/>
            <a:ext cx="7813800" cy="3813300"/>
          </a:xfrm>
          <a:prstGeom prst="roundRect">
            <a:avLst>
              <a:gd name="adj" fmla="val 1630"/>
            </a:avLst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▸"/>
              <a:defRPr sz="3200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8pPr>
            <a:lvl9pPr marL="4114800" lvl="8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39" name="Google Shape;39;p4"/>
          <p:cNvSpPr txBox="1"/>
          <p:nvPr/>
        </p:nvSpPr>
        <p:spPr>
          <a:xfrm>
            <a:off x="3593400" y="419937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85725" dist="28575" dir="54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“</a:t>
            </a:r>
            <a:endParaRPr sz="6000" b="1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4"/>
          <p:cNvPicPr preferRelativeResize="0"/>
          <p:nvPr/>
        </p:nvPicPr>
        <p:blipFill rotWithShape="1">
          <a:blip r:embed="rId3">
            <a:alphaModFix/>
          </a:blip>
          <a:srcRect t="30623"/>
          <a:stretch/>
        </p:blipFill>
        <p:spPr>
          <a:xfrm>
            <a:off x="104865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7875" y="3817675"/>
            <a:ext cx="1007150" cy="9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 rotWithShape="1">
          <a:blip r:embed="rId3">
            <a:alphaModFix/>
          </a:blip>
          <a:srcRect r="28769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 rotWithShape="1">
          <a:blip r:embed="rId3">
            <a:alphaModFix/>
          </a:blip>
          <a:srcRect l="29303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5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49" name="Google Shape;49;p5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5899875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799" y="1156949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 r="24408"/>
          <a:stretch/>
        </p:blipFill>
        <p:spPr>
          <a:xfrm>
            <a:off x="7926475" y="2877225"/>
            <a:ext cx="1217525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500" y="3652326"/>
            <a:ext cx="675747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31745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 b="31745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6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63" name="Google Shape;63;p6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6282250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024" y="2266737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 rotWithShape="1">
          <a:blip r:embed="rId3">
            <a:alphaModFix/>
          </a:blip>
          <a:srcRect r="24408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325" y="1248138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24164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t="30623"/>
          <a:stretch/>
        </p:blipFill>
        <p:spPr>
          <a:xfrm>
            <a:off x="31590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925" y="36863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r="28769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2"/>
          <p:cNvPicPr preferRelativeResize="0"/>
          <p:nvPr/>
        </p:nvPicPr>
        <p:blipFill rotWithShape="1">
          <a:blip r:embed="rId3">
            <a:alphaModFix/>
          </a:blip>
          <a:srcRect l="29303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sk-SK" dirty="0"/>
              <a:t>Výskum výskytu malárie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C3793-1C7E-4200-9754-ABAC16996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49" y="4540696"/>
            <a:ext cx="171784" cy="2208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06B757-795D-49BD-A59C-AD5930C8B5D6}"/>
              </a:ext>
            </a:extLst>
          </p:cNvPr>
          <p:cNvSpPr txBox="1"/>
          <p:nvPr/>
        </p:nvSpPr>
        <p:spPr>
          <a:xfrm>
            <a:off x="719528" y="4525706"/>
            <a:ext cx="1731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  <a:latin typeface="Abel" panose="020B0604020202020204" charset="0"/>
              </a:rPr>
              <a:t>Bc. Nataliia Zozuk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5635DB-9AB6-435F-8479-4F98A30868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1AC86-835A-46E7-BDAC-00DCD6144BD7}"/>
              </a:ext>
            </a:extLst>
          </p:cNvPr>
          <p:cNvPicPr/>
          <p:nvPr/>
        </p:nvPicPr>
        <p:blipFill rotWithShape="1">
          <a:blip r:embed="rId2"/>
          <a:srcRect l="38565" t="27134" r="22156" b="32162"/>
          <a:stretch/>
        </p:blipFill>
        <p:spPr bwMode="auto">
          <a:xfrm>
            <a:off x="719529" y="449482"/>
            <a:ext cx="3687580" cy="19489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Using the Keras Flatten Operation in CNN Models with Code Examples ...">
            <a:extLst>
              <a:ext uri="{FF2B5EF4-FFF2-40B4-BE49-F238E27FC236}">
                <a16:creationId xmlns:a16="http://schemas.microsoft.com/office/drawing/2014/main" id="{07E3B3D3-1C2D-409F-A3B4-47035D35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707" y="394919"/>
            <a:ext cx="3766027" cy="205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C926EE-6BE2-4343-970E-99B15C030080}"/>
              </a:ext>
            </a:extLst>
          </p:cNvPr>
          <p:cNvSpPr txBox="1"/>
          <p:nvPr/>
        </p:nvSpPr>
        <p:spPr>
          <a:xfrm>
            <a:off x="2096750" y="372211"/>
            <a:ext cx="933137" cy="42017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33400" indent="-457200">
              <a:lnSpc>
                <a:spcPct val="115000"/>
              </a:lnSpc>
              <a:spcBef>
                <a:spcPts val="600"/>
              </a:spcBef>
              <a:buClr>
                <a:schemeClr val="accent5"/>
              </a:buClr>
              <a:buSzPts val="2400"/>
              <a:buFont typeface="+mj-lt"/>
              <a:buAutoNum type="arabicPeriod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indent="-381000">
              <a:lnSpc>
                <a:spcPct val="115000"/>
              </a:lnSpc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indent="-381000">
              <a:lnSpc>
                <a:spcPct val="115000"/>
              </a:lnSpc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pPr marL="76200" indent="0">
              <a:buNone/>
            </a:pPr>
            <a:r>
              <a:rPr lang="sk-SK" sz="1600" b="1" i="1" dirty="0">
                <a:solidFill>
                  <a:schemeClr val="tx1"/>
                </a:solidFill>
                <a:latin typeface="Abel" panose="020B0604020202020204" charset="0"/>
              </a:rPr>
              <a:t>Dropout</a:t>
            </a:r>
          </a:p>
          <a:p>
            <a:pPr marL="76200" indent="0">
              <a:buNone/>
            </a:pPr>
            <a:endParaRPr lang="sk-SK" sz="1600" b="1" i="1" dirty="0">
              <a:solidFill>
                <a:schemeClr val="tx1"/>
              </a:solidFill>
              <a:latin typeface="Abel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1B02C-9E51-4A3D-91B7-C5F752CB2A4A}"/>
              </a:ext>
            </a:extLst>
          </p:cNvPr>
          <p:cNvSpPr txBox="1"/>
          <p:nvPr/>
        </p:nvSpPr>
        <p:spPr>
          <a:xfrm>
            <a:off x="6543206" y="401445"/>
            <a:ext cx="728896" cy="36170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115000"/>
              </a:lnSpc>
              <a:spcBef>
                <a:spcPts val="600"/>
              </a:spcBef>
              <a:buClr>
                <a:schemeClr val="accent5"/>
              </a:buClr>
              <a:buSzPts val="2400"/>
              <a:buFont typeface="+mj-lt"/>
              <a:buNone/>
              <a:defRPr sz="1600" b="1" i="1">
                <a:solidFill>
                  <a:schemeClr val="tx1"/>
                </a:solidFill>
                <a:latin typeface="Abel" panose="020B0604020202020204" charset="0"/>
                <a:ea typeface="Encode Sans Semi Condensed Light"/>
                <a:cs typeface="Encode Sans Semi Condensed Light"/>
              </a:defRPr>
            </a:lvl1pPr>
            <a:lvl2pPr marL="914400" indent="-381000">
              <a:lnSpc>
                <a:spcPct val="115000"/>
              </a:lnSpc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2pPr>
            <a:lvl3pPr marL="1371600" indent="-381000">
              <a:lnSpc>
                <a:spcPct val="115000"/>
              </a:lnSpc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3pPr>
            <a:lvl4pPr marL="1828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9pPr>
          </a:lstStyle>
          <a:p>
            <a:r>
              <a:rPr lang="sk-SK" dirty="0"/>
              <a:t>Flatten</a:t>
            </a:r>
          </a:p>
        </p:txBody>
      </p:sp>
      <p:pic>
        <p:nvPicPr>
          <p:cNvPr id="1030" name="Picture 6" descr="a) Sigmoid, the logistic function which has an 'S' shaped curve (b ...">
            <a:extLst>
              <a:ext uri="{FF2B5EF4-FFF2-40B4-BE49-F238E27FC236}">
                <a16:creationId xmlns:a16="http://schemas.microsoft.com/office/drawing/2014/main" id="{3158BFAF-EA6D-411E-836F-F8F1EA394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31" r="7"/>
          <a:stretch/>
        </p:blipFill>
        <p:spPr bwMode="auto">
          <a:xfrm>
            <a:off x="2042360" y="2690515"/>
            <a:ext cx="5059279" cy="23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DA1C83-68D1-4D3A-B461-741BC309A91B}"/>
              </a:ext>
            </a:extLst>
          </p:cNvPr>
          <p:cNvSpPr txBox="1"/>
          <p:nvPr/>
        </p:nvSpPr>
        <p:spPr>
          <a:xfrm>
            <a:off x="3631366" y="2571750"/>
            <a:ext cx="1881265" cy="41972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115000"/>
              </a:lnSpc>
              <a:spcBef>
                <a:spcPts val="600"/>
              </a:spcBef>
              <a:buClr>
                <a:schemeClr val="accent5"/>
              </a:buClr>
              <a:buSzPts val="2400"/>
              <a:buFont typeface="+mj-lt"/>
              <a:buNone/>
              <a:defRPr sz="1600" b="1" i="1">
                <a:solidFill>
                  <a:schemeClr val="tx1"/>
                </a:solidFill>
                <a:latin typeface="Abel" panose="020B0604020202020204" charset="0"/>
                <a:ea typeface="Encode Sans Semi Condensed Light"/>
                <a:cs typeface="Encode Sans Semi Condensed Light"/>
              </a:defRPr>
            </a:lvl1pPr>
            <a:lvl2pPr marL="914400" indent="-381000">
              <a:lnSpc>
                <a:spcPct val="115000"/>
              </a:lnSpc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2pPr>
            <a:lvl3pPr marL="1371600" indent="-381000">
              <a:lnSpc>
                <a:spcPct val="115000"/>
              </a:lnSpc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3pPr>
            <a:lvl4pPr marL="1828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9pPr>
          </a:lstStyle>
          <a:p>
            <a:r>
              <a:rPr lang="sk-SK" dirty="0"/>
              <a:t>Activation functions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793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body" idx="1"/>
          </p:nvPr>
        </p:nvSpPr>
        <p:spPr>
          <a:xfrm>
            <a:off x="1291100" y="1101777"/>
            <a:ext cx="6561600" cy="29080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buNone/>
            </a:pPr>
            <a:r>
              <a:rPr lang="sk-SK" dirty="0"/>
              <a:t>Vrstvy 1 až 6 sa používajú na zvýraznenie dôležitých prvkov v obraze a vrstvy 7 až 10 sa používajú na klasifikáciu.</a:t>
            </a:r>
            <a:endParaRPr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GB" dirty="0" err="1"/>
              <a:t>Tvorba</a:t>
            </a:r>
            <a:r>
              <a:rPr lang="sk-SK" dirty="0"/>
              <a:t> generátor</a:t>
            </a:r>
            <a:r>
              <a:rPr lang="en-GB" dirty="0"/>
              <a:t>a</a:t>
            </a:r>
            <a:r>
              <a:rPr lang="sk-SK" dirty="0"/>
              <a:t> obrázkov</a:t>
            </a:r>
            <a:endParaRPr dirty="0"/>
          </a:p>
        </p:txBody>
      </p:sp>
      <p:sp>
        <p:nvSpPr>
          <p:cNvPr id="218" name="Google Shape;218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73B21-BC2D-48C9-AD8B-5D2164EC71FA}"/>
              </a:ext>
            </a:extLst>
          </p:cNvPr>
          <p:cNvSpPr txBox="1"/>
          <p:nvPr/>
        </p:nvSpPr>
        <p:spPr>
          <a:xfrm>
            <a:off x="449705" y="1528997"/>
            <a:ext cx="7600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  <a:latin typeface="Abel" panose="020B0604020202020204" charset="0"/>
              </a:rPr>
              <a:t>datagen = ImageDataGenerator(rescale=1. / 255)</a:t>
            </a:r>
          </a:p>
          <a:p>
            <a:endParaRPr lang="sk-SK" dirty="0">
              <a:solidFill>
                <a:schemeClr val="bg1"/>
              </a:solidFill>
              <a:latin typeface="Abel" panose="020B0604020202020204" charset="0"/>
            </a:endParaRPr>
          </a:p>
          <a:p>
            <a:r>
              <a:rPr lang="sk-SK" dirty="0">
                <a:solidFill>
                  <a:schemeClr val="bg1"/>
                </a:solidFill>
                <a:latin typeface="Abel" panose="020B0604020202020204" charset="0"/>
              </a:rPr>
              <a:t>#Generátor obrázkov je vytvorený na základe triedy ImageDataGenerator. Generátor vydelí hodnoty všetkých pix</a:t>
            </a:r>
            <a:r>
              <a:rPr lang="en-GB" dirty="0">
                <a:solidFill>
                  <a:schemeClr val="bg1"/>
                </a:solidFill>
                <a:latin typeface="Abel" panose="020B0604020202020204" charset="0"/>
              </a:rPr>
              <a:t>el</a:t>
            </a:r>
            <a:r>
              <a:rPr lang="sk-SK" dirty="0">
                <a:solidFill>
                  <a:schemeClr val="bg1"/>
                </a:solidFill>
                <a:latin typeface="Abel" panose="020B0604020202020204" charset="0"/>
              </a:rPr>
              <a:t>ov v obrázku</a:t>
            </a:r>
            <a:r>
              <a:rPr lang="en-GB" dirty="0">
                <a:solidFill>
                  <a:schemeClr val="bg1"/>
                </a:solidFill>
                <a:latin typeface="Abel" panose="020B0604020202020204" charset="0"/>
              </a:rPr>
              <a:t> </a:t>
            </a:r>
            <a:r>
              <a:rPr lang="sk-SK" dirty="0">
                <a:solidFill>
                  <a:schemeClr val="bg1"/>
                </a:solidFill>
                <a:latin typeface="Abel" panose="020B0604020202020204" charset="0"/>
              </a:rPr>
              <a:t>čislom 255.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9F69E-224B-4206-A757-22D7A2C64019}"/>
              </a:ext>
            </a:extLst>
          </p:cNvPr>
          <p:cNvSpPr txBox="1"/>
          <p:nvPr/>
        </p:nvSpPr>
        <p:spPr>
          <a:xfrm>
            <a:off x="449705" y="2506508"/>
            <a:ext cx="7719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>
                <a:solidFill>
                  <a:schemeClr val="bg1"/>
                </a:solidFill>
                <a:highlight>
                  <a:srgbClr val="000080"/>
                </a:highlight>
                <a:latin typeface="Abel" panose="020B0604020202020204" charset="0"/>
              </a:rPr>
              <a:t>Generátor obrázkov určený na školenie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AE744-6DC8-43B3-A57D-440824EDA3DB}"/>
              </a:ext>
            </a:extLst>
          </p:cNvPr>
          <p:cNvSpPr txBox="1"/>
          <p:nvPr/>
        </p:nvSpPr>
        <p:spPr>
          <a:xfrm>
            <a:off x="2544580" y="2814285"/>
            <a:ext cx="40548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>
                <a:solidFill>
                  <a:schemeClr val="bg1"/>
                </a:solidFill>
                <a:latin typeface="Abel" panose="020B0604020202020204" charset="0"/>
              </a:rPr>
              <a:t>train_generator = datagen.flow_from_directory(</a:t>
            </a:r>
          </a:p>
          <a:p>
            <a:r>
              <a:rPr lang="sk-SK" b="1" dirty="0">
                <a:solidFill>
                  <a:schemeClr val="bg1"/>
                </a:solidFill>
                <a:latin typeface="Abel" panose="020B0604020202020204" charset="0"/>
              </a:rPr>
              <a:t>    train_dir,</a:t>
            </a:r>
          </a:p>
          <a:p>
            <a:r>
              <a:rPr lang="sk-SK" b="1" dirty="0">
                <a:solidFill>
                  <a:schemeClr val="bg1"/>
                </a:solidFill>
                <a:latin typeface="Abel" panose="020B0604020202020204" charset="0"/>
              </a:rPr>
              <a:t>    target_size=(img_width, img_height),</a:t>
            </a:r>
          </a:p>
          <a:p>
            <a:r>
              <a:rPr lang="sk-SK" b="1" dirty="0">
                <a:solidFill>
                  <a:schemeClr val="bg1"/>
                </a:solidFill>
                <a:latin typeface="Abel" panose="020B0604020202020204" charset="0"/>
              </a:rPr>
              <a:t>    batch_size=batch_size,</a:t>
            </a:r>
          </a:p>
          <a:p>
            <a:r>
              <a:rPr lang="sk-SK" b="1" dirty="0">
                <a:solidFill>
                  <a:schemeClr val="bg1"/>
                </a:solidFill>
                <a:latin typeface="Abel" panose="020B0604020202020204" charset="0"/>
              </a:rPr>
              <a:t>    class_mode='binary')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25A62-3365-459A-A48E-230A3C801940}"/>
              </a:ext>
            </a:extLst>
          </p:cNvPr>
          <p:cNvSpPr txBox="1"/>
          <p:nvPr/>
        </p:nvSpPr>
        <p:spPr>
          <a:xfrm>
            <a:off x="514800" y="4291613"/>
            <a:ext cx="797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  <a:latin typeface="Abel" panose="020B0604020202020204" charset="0"/>
              </a:rPr>
              <a:t>Generátory obrázkov určené na overenie a testovanie, </a:t>
            </a:r>
            <a:r>
              <a:rPr lang="en-GB" dirty="0" err="1">
                <a:solidFill>
                  <a:schemeClr val="bg1"/>
                </a:solidFill>
                <a:latin typeface="Abel" panose="020B0604020202020204" charset="0"/>
              </a:rPr>
              <a:t>uroben</a:t>
            </a:r>
            <a:r>
              <a:rPr lang="sk-SK" dirty="0">
                <a:solidFill>
                  <a:schemeClr val="bg1"/>
                </a:solidFill>
                <a:latin typeface="Abel" panose="020B0604020202020204" charset="0"/>
              </a:rPr>
              <a:t>é</a:t>
            </a:r>
            <a:r>
              <a:rPr lang="en-GB" dirty="0">
                <a:solidFill>
                  <a:schemeClr val="bg1"/>
                </a:solidFill>
                <a:latin typeface="Abel" panose="020B0604020202020204" charset="0"/>
              </a:rPr>
              <a:t> pod</a:t>
            </a:r>
            <a:r>
              <a:rPr lang="sk-SK" dirty="0">
                <a:solidFill>
                  <a:schemeClr val="bg1"/>
                </a:solidFill>
                <a:latin typeface="Abel" panose="020B0604020202020204" charset="0"/>
              </a:rPr>
              <a:t>ľ</a:t>
            </a:r>
            <a:r>
              <a:rPr lang="en-GB" dirty="0">
                <a:solidFill>
                  <a:schemeClr val="bg1"/>
                </a:solidFill>
                <a:latin typeface="Abel" panose="020B0604020202020204" charset="0"/>
              </a:rPr>
              <a:t>a anal</a:t>
            </a:r>
            <a:r>
              <a:rPr lang="sk-SK" dirty="0">
                <a:solidFill>
                  <a:schemeClr val="bg1"/>
                </a:solidFill>
                <a:latin typeface="Abel" panose="020B0604020202020204" charset="0"/>
              </a:rPr>
              <a:t>ógie</a:t>
            </a:r>
            <a:endParaRPr lang="sk-SK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7"/>
          <p:cNvSpPr txBox="1">
            <a:spLocks noGrp="1"/>
          </p:cNvSpPr>
          <p:nvPr>
            <p:ph type="title"/>
          </p:nvPr>
        </p:nvSpPr>
        <p:spPr>
          <a:xfrm>
            <a:off x="514799" y="809150"/>
            <a:ext cx="8164505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sk-SK" dirty="0"/>
              <a:t>Učenie modelu pomocou generátorov</a:t>
            </a:r>
            <a:endParaRPr dirty="0"/>
          </a:p>
        </p:txBody>
      </p:sp>
      <p:sp>
        <p:nvSpPr>
          <p:cNvPr id="433" name="Google Shape;433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B0691-5309-4080-9D1C-574CFA9AAF64}"/>
              </a:ext>
            </a:extLst>
          </p:cNvPr>
          <p:cNvSpPr txBox="1"/>
          <p:nvPr/>
        </p:nvSpPr>
        <p:spPr>
          <a:xfrm>
            <a:off x="2166078" y="1669122"/>
            <a:ext cx="48118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sk-SK" sz="1600" dirty="0">
                <a:solidFill>
                  <a:schemeClr val="bg1"/>
                </a:solidFill>
                <a:latin typeface="Abel" panose="020B0604020202020204" charset="0"/>
              </a:rPr>
            </a:br>
            <a:r>
              <a:rPr lang="sk-SK" sz="1600" dirty="0">
                <a:solidFill>
                  <a:schemeClr val="bg1"/>
                </a:solidFill>
                <a:latin typeface="Abel" panose="020B0604020202020204" charset="0"/>
              </a:rPr>
              <a:t>model.fit_generator( train_generator, steps_per_epoch=nb_train_samples // batch_size, epochs=epochs, validation_data=val_generator, validation_steps=nb_validation_samples // batch_size)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6A3E4-D345-46EC-9830-6C2B2E796CF0}"/>
              </a:ext>
            </a:extLst>
          </p:cNvPr>
          <p:cNvSpPr txBox="1"/>
          <p:nvPr/>
        </p:nvSpPr>
        <p:spPr>
          <a:xfrm>
            <a:off x="2750695" y="3299919"/>
            <a:ext cx="34177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  <a:highlight>
                  <a:srgbClr val="000080"/>
                </a:highlight>
                <a:latin typeface="Abel" panose="020B0604020202020204" charset="0"/>
              </a:rPr>
              <a:t>train_generator - generátor údajov pre školenie</a:t>
            </a:r>
          </a:p>
          <a:p>
            <a:endParaRPr lang="sk-SK" dirty="0">
              <a:solidFill>
                <a:schemeClr val="bg1"/>
              </a:solidFill>
              <a:highlight>
                <a:srgbClr val="000080"/>
              </a:highlight>
              <a:latin typeface="Abel" panose="020B0604020202020204" charset="0"/>
            </a:endParaRPr>
          </a:p>
          <a:p>
            <a:r>
              <a:rPr lang="sk-SK" dirty="0">
                <a:solidFill>
                  <a:schemeClr val="bg1"/>
                </a:solidFill>
                <a:highlight>
                  <a:srgbClr val="000080"/>
                </a:highlight>
                <a:latin typeface="Abel" panose="020B0604020202020204" charset="0"/>
              </a:rPr>
              <a:t>validation_data - generátor údajov na overenie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514799" y="842594"/>
            <a:ext cx="8438285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sk-SK" dirty="0"/>
              <a:t>Proces učenia modelu pomocou generátorov</a:t>
            </a:r>
            <a:endParaRPr dirty="0"/>
          </a:p>
        </p:txBody>
      </p:sp>
      <p:sp>
        <p:nvSpPr>
          <p:cNvPr id="235" name="Google Shape;235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92E91E-8B38-4EE1-8674-F5EAC7CE0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17" t="44590" r="14344" b="11677"/>
          <a:stretch/>
        </p:blipFill>
        <p:spPr>
          <a:xfrm>
            <a:off x="782037" y="1841579"/>
            <a:ext cx="7579925" cy="2515051"/>
          </a:xfrm>
          <a:prstGeom prst="rect">
            <a:avLst/>
          </a:prstGeom>
        </p:spPr>
      </p:pic>
      <p:sp>
        <p:nvSpPr>
          <p:cNvPr id="10" name="Google Shape;499;p40">
            <a:extLst>
              <a:ext uri="{FF2B5EF4-FFF2-40B4-BE49-F238E27FC236}">
                <a16:creationId xmlns:a16="http://schemas.microsoft.com/office/drawing/2014/main" id="{E54E333D-E361-400E-9650-D11B7AE90A0D}"/>
              </a:ext>
            </a:extLst>
          </p:cNvPr>
          <p:cNvSpPr/>
          <p:nvPr/>
        </p:nvSpPr>
        <p:spPr>
          <a:xfrm>
            <a:off x="8404384" y="969494"/>
            <a:ext cx="259841" cy="301751"/>
          </a:xfrm>
          <a:custGeom>
            <a:avLst/>
            <a:gdLst/>
            <a:ahLst/>
            <a:cxnLst/>
            <a:rect l="l" t="t" r="r" b="b"/>
            <a:pathLst>
              <a:path w="393699" h="457199" extrusionOk="0">
                <a:moveTo>
                  <a:pt x="393700" y="423863"/>
                </a:moveTo>
                <a:cubicBezTo>
                  <a:pt x="393700" y="442274"/>
                  <a:pt x="379012" y="457200"/>
                  <a:pt x="360893" y="457200"/>
                </a:cubicBezTo>
                <a:cubicBezTo>
                  <a:pt x="360893" y="457200"/>
                  <a:pt x="360892" y="457200"/>
                  <a:pt x="360892" y="457200"/>
                </a:cubicBezTo>
                <a:lnTo>
                  <a:pt x="32808" y="457200"/>
                </a:lnTo>
                <a:cubicBezTo>
                  <a:pt x="14689" y="457200"/>
                  <a:pt x="0" y="442274"/>
                  <a:pt x="0" y="423863"/>
                </a:cubicBezTo>
                <a:cubicBezTo>
                  <a:pt x="0" y="405451"/>
                  <a:pt x="14689" y="390525"/>
                  <a:pt x="32808" y="390525"/>
                </a:cubicBezTo>
                <a:lnTo>
                  <a:pt x="273534" y="390525"/>
                </a:lnTo>
                <a:cubicBezTo>
                  <a:pt x="324697" y="333222"/>
                  <a:pt x="322668" y="245222"/>
                  <a:pt x="268921" y="190416"/>
                </a:cubicBezTo>
                <a:lnTo>
                  <a:pt x="302058" y="156744"/>
                </a:lnTo>
                <a:cubicBezTo>
                  <a:pt x="362964" y="218855"/>
                  <a:pt x="374997" y="314887"/>
                  <a:pt x="331351" y="390525"/>
                </a:cubicBezTo>
                <a:lnTo>
                  <a:pt x="360892" y="390525"/>
                </a:lnTo>
                <a:cubicBezTo>
                  <a:pt x="379011" y="390525"/>
                  <a:pt x="393700" y="405450"/>
                  <a:pt x="393700" y="423862"/>
                </a:cubicBezTo>
                <a:cubicBezTo>
                  <a:pt x="393700" y="423862"/>
                  <a:pt x="393700" y="423863"/>
                  <a:pt x="393700" y="423863"/>
                </a:cubicBezTo>
                <a:close/>
                <a:moveTo>
                  <a:pt x="200910" y="237469"/>
                </a:moveTo>
                <a:lnTo>
                  <a:pt x="346673" y="89355"/>
                </a:lnTo>
                <a:cubicBezTo>
                  <a:pt x="352046" y="83896"/>
                  <a:pt x="352046" y="75044"/>
                  <a:pt x="346673" y="69585"/>
                </a:cubicBezTo>
                <a:lnTo>
                  <a:pt x="304297" y="26526"/>
                </a:lnTo>
                <a:cubicBezTo>
                  <a:pt x="298925" y="21067"/>
                  <a:pt x="290214" y="21067"/>
                  <a:pt x="284841" y="26526"/>
                </a:cubicBezTo>
                <a:lnTo>
                  <a:pt x="139078" y="174640"/>
                </a:lnTo>
                <a:cubicBezTo>
                  <a:pt x="133706" y="180100"/>
                  <a:pt x="133706" y="188951"/>
                  <a:pt x="139078" y="194410"/>
                </a:cubicBezTo>
                <a:lnTo>
                  <a:pt x="181454" y="237469"/>
                </a:lnTo>
                <a:cubicBezTo>
                  <a:pt x="186827" y="242928"/>
                  <a:pt x="195538" y="242928"/>
                  <a:pt x="200910" y="237469"/>
                </a:cubicBezTo>
                <a:close/>
                <a:moveTo>
                  <a:pt x="368660" y="44780"/>
                </a:moveTo>
                <a:lnTo>
                  <a:pt x="368660" y="44780"/>
                </a:lnTo>
                <a:cubicBezTo>
                  <a:pt x="374151" y="39200"/>
                  <a:pt x="374151" y="30154"/>
                  <a:pt x="368660" y="24574"/>
                </a:cubicBezTo>
                <a:lnTo>
                  <a:pt x="348594" y="4185"/>
                </a:lnTo>
                <a:cubicBezTo>
                  <a:pt x="343103" y="-1395"/>
                  <a:pt x="334200" y="-1395"/>
                  <a:pt x="328710" y="4185"/>
                </a:cubicBezTo>
                <a:lnTo>
                  <a:pt x="328710" y="4185"/>
                </a:lnTo>
                <a:cubicBezTo>
                  <a:pt x="323218" y="9764"/>
                  <a:pt x="323218" y="18811"/>
                  <a:pt x="328710" y="24390"/>
                </a:cubicBezTo>
                <a:lnTo>
                  <a:pt x="348775" y="44780"/>
                </a:lnTo>
                <a:cubicBezTo>
                  <a:pt x="354266" y="50359"/>
                  <a:pt x="363169" y="50359"/>
                  <a:pt x="368660" y="44780"/>
                </a:cubicBezTo>
                <a:close/>
                <a:moveTo>
                  <a:pt x="156555" y="260306"/>
                </a:moveTo>
                <a:lnTo>
                  <a:pt x="156555" y="260306"/>
                </a:lnTo>
                <a:cubicBezTo>
                  <a:pt x="162046" y="254726"/>
                  <a:pt x="162046" y="245680"/>
                  <a:pt x="156555" y="240100"/>
                </a:cubicBezTo>
                <a:lnTo>
                  <a:pt x="136489" y="219711"/>
                </a:lnTo>
                <a:cubicBezTo>
                  <a:pt x="130998" y="214132"/>
                  <a:pt x="122095" y="214132"/>
                  <a:pt x="116604" y="219711"/>
                </a:cubicBezTo>
                <a:lnTo>
                  <a:pt x="116604" y="219711"/>
                </a:lnTo>
                <a:cubicBezTo>
                  <a:pt x="111113" y="225290"/>
                  <a:pt x="111113" y="234337"/>
                  <a:pt x="116604" y="239917"/>
                </a:cubicBezTo>
                <a:lnTo>
                  <a:pt x="136670" y="260306"/>
                </a:lnTo>
                <a:cubicBezTo>
                  <a:pt x="142161" y="265885"/>
                  <a:pt x="151064" y="265885"/>
                  <a:pt x="156555" y="260306"/>
                </a:cubicBezTo>
                <a:close/>
                <a:moveTo>
                  <a:pt x="196850" y="357188"/>
                </a:moveTo>
                <a:lnTo>
                  <a:pt x="196850" y="357188"/>
                </a:lnTo>
                <a:cubicBezTo>
                  <a:pt x="196850" y="349297"/>
                  <a:pt x="190555" y="342900"/>
                  <a:pt x="182789" y="342900"/>
                </a:cubicBezTo>
                <a:lnTo>
                  <a:pt x="14061" y="342900"/>
                </a:lnTo>
                <a:cubicBezTo>
                  <a:pt x="6295" y="342900"/>
                  <a:pt x="0" y="349297"/>
                  <a:pt x="0" y="357188"/>
                </a:cubicBezTo>
                <a:lnTo>
                  <a:pt x="0" y="357188"/>
                </a:lnTo>
                <a:cubicBezTo>
                  <a:pt x="0" y="365078"/>
                  <a:pt x="6295" y="371475"/>
                  <a:pt x="14061" y="371475"/>
                </a:cubicBezTo>
                <a:lnTo>
                  <a:pt x="182789" y="371475"/>
                </a:lnTo>
                <a:cubicBezTo>
                  <a:pt x="190555" y="371475"/>
                  <a:pt x="196850" y="365078"/>
                  <a:pt x="196850" y="3571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>
            <a:spLocks noGrp="1"/>
          </p:cNvSpPr>
          <p:nvPr>
            <p:ph type="ctrTitle" idx="4294967295"/>
          </p:nvPr>
        </p:nvSpPr>
        <p:spPr>
          <a:xfrm>
            <a:off x="567604" y="990545"/>
            <a:ext cx="5173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sk-SK" sz="4400" dirty="0"/>
              <a:t>Kvalitu siete hodnotíme pomocou generátora</a:t>
            </a:r>
          </a:p>
        </p:txBody>
      </p:sp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7232451" y="1416429"/>
            <a:ext cx="580644" cy="580644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38150" y="209550"/>
                </a:moveTo>
                <a:lnTo>
                  <a:pt x="399098" y="209550"/>
                </a:lnTo>
                <a:cubicBezTo>
                  <a:pt x="395288" y="176213"/>
                  <a:pt x="381953" y="146685"/>
                  <a:pt x="362903" y="121920"/>
                </a:cubicBezTo>
                <a:lnTo>
                  <a:pt x="395288" y="89535"/>
                </a:lnTo>
                <a:cubicBezTo>
                  <a:pt x="402908" y="81915"/>
                  <a:pt x="402908" y="70485"/>
                  <a:pt x="395288" y="62865"/>
                </a:cubicBezTo>
                <a:cubicBezTo>
                  <a:pt x="387668" y="55245"/>
                  <a:pt x="376238" y="55245"/>
                  <a:pt x="368618" y="62865"/>
                </a:cubicBezTo>
                <a:lnTo>
                  <a:pt x="336233" y="95250"/>
                </a:lnTo>
                <a:cubicBezTo>
                  <a:pt x="311468" y="75248"/>
                  <a:pt x="280988" y="62865"/>
                  <a:pt x="248603" y="59055"/>
                </a:cubicBezTo>
                <a:lnTo>
                  <a:pt x="248603" y="19050"/>
                </a:lnTo>
                <a:cubicBezTo>
                  <a:pt x="248603" y="8573"/>
                  <a:pt x="240030" y="0"/>
                  <a:pt x="229553" y="0"/>
                </a:cubicBezTo>
                <a:cubicBezTo>
                  <a:pt x="219075" y="0"/>
                  <a:pt x="210503" y="8573"/>
                  <a:pt x="210503" y="19050"/>
                </a:cubicBezTo>
                <a:lnTo>
                  <a:pt x="210503" y="58103"/>
                </a:lnTo>
                <a:cubicBezTo>
                  <a:pt x="177165" y="61913"/>
                  <a:pt x="147638" y="75248"/>
                  <a:pt x="122873" y="94298"/>
                </a:cubicBezTo>
                <a:lnTo>
                  <a:pt x="89535" y="62865"/>
                </a:lnTo>
                <a:cubicBezTo>
                  <a:pt x="81915" y="55245"/>
                  <a:pt x="70485" y="55245"/>
                  <a:pt x="62865" y="62865"/>
                </a:cubicBezTo>
                <a:cubicBezTo>
                  <a:pt x="55245" y="70485"/>
                  <a:pt x="55245" y="81915"/>
                  <a:pt x="62865" y="89535"/>
                </a:cubicBezTo>
                <a:lnTo>
                  <a:pt x="95250" y="121920"/>
                </a:lnTo>
                <a:cubicBezTo>
                  <a:pt x="75248" y="146685"/>
                  <a:pt x="62865" y="177165"/>
                  <a:pt x="59055" y="209550"/>
                </a:cubicBezTo>
                <a:lnTo>
                  <a:pt x="19050" y="209550"/>
                </a:lnTo>
                <a:cubicBezTo>
                  <a:pt x="8573" y="209550"/>
                  <a:pt x="0" y="218123"/>
                  <a:pt x="0" y="228600"/>
                </a:cubicBezTo>
                <a:cubicBezTo>
                  <a:pt x="0" y="239078"/>
                  <a:pt x="8573" y="247650"/>
                  <a:pt x="19050" y="247650"/>
                </a:cubicBezTo>
                <a:lnTo>
                  <a:pt x="58103" y="247650"/>
                </a:lnTo>
                <a:cubicBezTo>
                  <a:pt x="61913" y="280988"/>
                  <a:pt x="75248" y="310515"/>
                  <a:pt x="94298" y="335280"/>
                </a:cubicBezTo>
                <a:lnTo>
                  <a:pt x="61913" y="367665"/>
                </a:lnTo>
                <a:cubicBezTo>
                  <a:pt x="54293" y="375285"/>
                  <a:pt x="54293" y="386715"/>
                  <a:pt x="61913" y="394335"/>
                </a:cubicBezTo>
                <a:cubicBezTo>
                  <a:pt x="66675" y="398145"/>
                  <a:pt x="71438" y="400050"/>
                  <a:pt x="76200" y="400050"/>
                </a:cubicBezTo>
                <a:cubicBezTo>
                  <a:pt x="80963" y="400050"/>
                  <a:pt x="85725" y="398145"/>
                  <a:pt x="89535" y="394335"/>
                </a:cubicBezTo>
                <a:lnTo>
                  <a:pt x="121920" y="361950"/>
                </a:lnTo>
                <a:cubicBezTo>
                  <a:pt x="146685" y="381953"/>
                  <a:pt x="177165" y="394335"/>
                  <a:pt x="209550" y="398145"/>
                </a:cubicBezTo>
                <a:lnTo>
                  <a:pt x="209550" y="438150"/>
                </a:lnTo>
                <a:cubicBezTo>
                  <a:pt x="209550" y="448628"/>
                  <a:pt x="218123" y="457200"/>
                  <a:pt x="228600" y="457200"/>
                </a:cubicBezTo>
                <a:cubicBezTo>
                  <a:pt x="239078" y="457200"/>
                  <a:pt x="247650" y="448628"/>
                  <a:pt x="247650" y="438150"/>
                </a:cubicBezTo>
                <a:lnTo>
                  <a:pt x="247650" y="399098"/>
                </a:lnTo>
                <a:cubicBezTo>
                  <a:pt x="280988" y="395288"/>
                  <a:pt x="310515" y="381953"/>
                  <a:pt x="335280" y="362903"/>
                </a:cubicBezTo>
                <a:lnTo>
                  <a:pt x="367665" y="395288"/>
                </a:lnTo>
                <a:cubicBezTo>
                  <a:pt x="371475" y="398145"/>
                  <a:pt x="376238" y="400050"/>
                  <a:pt x="381000" y="400050"/>
                </a:cubicBezTo>
                <a:cubicBezTo>
                  <a:pt x="385763" y="400050"/>
                  <a:pt x="390525" y="398145"/>
                  <a:pt x="394335" y="394335"/>
                </a:cubicBezTo>
                <a:cubicBezTo>
                  <a:pt x="401955" y="386715"/>
                  <a:pt x="401955" y="375285"/>
                  <a:pt x="394335" y="367665"/>
                </a:cubicBezTo>
                <a:lnTo>
                  <a:pt x="361950" y="335280"/>
                </a:lnTo>
                <a:cubicBezTo>
                  <a:pt x="381953" y="310515"/>
                  <a:pt x="394335" y="280035"/>
                  <a:pt x="398145" y="247650"/>
                </a:cubicBezTo>
                <a:lnTo>
                  <a:pt x="438150" y="247650"/>
                </a:lnTo>
                <a:cubicBezTo>
                  <a:pt x="448628" y="247650"/>
                  <a:pt x="457200" y="239078"/>
                  <a:pt x="457200" y="228600"/>
                </a:cubicBezTo>
                <a:cubicBezTo>
                  <a:pt x="457200" y="218123"/>
                  <a:pt x="448628" y="209550"/>
                  <a:pt x="438150" y="209550"/>
                </a:cubicBezTo>
                <a:close/>
                <a:moveTo>
                  <a:pt x="185738" y="114300"/>
                </a:moveTo>
                <a:cubicBezTo>
                  <a:pt x="203835" y="114300"/>
                  <a:pt x="219075" y="129540"/>
                  <a:pt x="219075" y="147638"/>
                </a:cubicBezTo>
                <a:cubicBezTo>
                  <a:pt x="219075" y="165735"/>
                  <a:pt x="203835" y="180975"/>
                  <a:pt x="185738" y="180975"/>
                </a:cubicBezTo>
                <a:cubicBezTo>
                  <a:pt x="167640" y="180975"/>
                  <a:pt x="152400" y="165735"/>
                  <a:pt x="152400" y="147638"/>
                </a:cubicBezTo>
                <a:cubicBezTo>
                  <a:pt x="152400" y="129540"/>
                  <a:pt x="167640" y="114300"/>
                  <a:pt x="185738" y="114300"/>
                </a:cubicBezTo>
                <a:close/>
                <a:moveTo>
                  <a:pt x="180975" y="333375"/>
                </a:moveTo>
                <a:cubicBezTo>
                  <a:pt x="149543" y="333375"/>
                  <a:pt x="123825" y="307658"/>
                  <a:pt x="123825" y="276225"/>
                </a:cubicBezTo>
                <a:cubicBezTo>
                  <a:pt x="123825" y="244793"/>
                  <a:pt x="149543" y="219075"/>
                  <a:pt x="180975" y="219075"/>
                </a:cubicBezTo>
                <a:cubicBezTo>
                  <a:pt x="212408" y="219075"/>
                  <a:pt x="238125" y="244793"/>
                  <a:pt x="238125" y="276225"/>
                </a:cubicBezTo>
                <a:cubicBezTo>
                  <a:pt x="238125" y="307658"/>
                  <a:pt x="212408" y="333375"/>
                  <a:pt x="180975" y="333375"/>
                </a:cubicBezTo>
                <a:close/>
                <a:moveTo>
                  <a:pt x="295275" y="323850"/>
                </a:moveTo>
                <a:cubicBezTo>
                  <a:pt x="284798" y="323850"/>
                  <a:pt x="276225" y="315278"/>
                  <a:pt x="276225" y="304800"/>
                </a:cubicBezTo>
                <a:cubicBezTo>
                  <a:pt x="276225" y="294323"/>
                  <a:pt x="284798" y="285750"/>
                  <a:pt x="295275" y="285750"/>
                </a:cubicBezTo>
                <a:cubicBezTo>
                  <a:pt x="305753" y="285750"/>
                  <a:pt x="314325" y="294323"/>
                  <a:pt x="314325" y="304800"/>
                </a:cubicBezTo>
                <a:cubicBezTo>
                  <a:pt x="314325" y="315278"/>
                  <a:pt x="305753" y="323850"/>
                  <a:pt x="295275" y="323850"/>
                </a:cubicBezTo>
                <a:close/>
                <a:moveTo>
                  <a:pt x="300038" y="238125"/>
                </a:moveTo>
                <a:cubicBezTo>
                  <a:pt x="276225" y="238125"/>
                  <a:pt x="257175" y="219075"/>
                  <a:pt x="257175" y="195263"/>
                </a:cubicBezTo>
                <a:cubicBezTo>
                  <a:pt x="257175" y="171450"/>
                  <a:pt x="276225" y="152400"/>
                  <a:pt x="300038" y="152400"/>
                </a:cubicBezTo>
                <a:cubicBezTo>
                  <a:pt x="323850" y="152400"/>
                  <a:pt x="342900" y="171450"/>
                  <a:pt x="342900" y="195263"/>
                </a:cubicBezTo>
                <a:cubicBezTo>
                  <a:pt x="342900" y="219075"/>
                  <a:pt x="323850" y="238125"/>
                  <a:pt x="300038" y="2381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5921714" y="990545"/>
            <a:ext cx="1130427" cy="1130427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42913" y="180975"/>
                </a:moveTo>
                <a:cubicBezTo>
                  <a:pt x="435023" y="180974"/>
                  <a:pt x="428626" y="187368"/>
                  <a:pt x="428625" y="195258"/>
                </a:cubicBezTo>
                <a:cubicBezTo>
                  <a:pt x="428625" y="195260"/>
                  <a:pt x="428625" y="195261"/>
                  <a:pt x="428625" y="195263"/>
                </a:cubicBezTo>
                <a:lnTo>
                  <a:pt x="428625" y="209550"/>
                </a:lnTo>
                <a:lnTo>
                  <a:pt x="389308" y="209550"/>
                </a:lnTo>
                <a:cubicBezTo>
                  <a:pt x="385830" y="179926"/>
                  <a:pt x="374190" y="151851"/>
                  <a:pt x="355685" y="128457"/>
                </a:cubicBezTo>
                <a:lnTo>
                  <a:pt x="383510" y="100631"/>
                </a:lnTo>
                <a:lnTo>
                  <a:pt x="394709" y="110114"/>
                </a:lnTo>
                <a:cubicBezTo>
                  <a:pt x="400281" y="115700"/>
                  <a:pt x="409327" y="115711"/>
                  <a:pt x="414914" y="110139"/>
                </a:cubicBezTo>
                <a:cubicBezTo>
                  <a:pt x="420500" y="104565"/>
                  <a:pt x="420511" y="95520"/>
                  <a:pt x="414938" y="89934"/>
                </a:cubicBezTo>
                <a:cubicBezTo>
                  <a:pt x="414930" y="89926"/>
                  <a:pt x="414922" y="89918"/>
                  <a:pt x="414915" y="89911"/>
                </a:cubicBezTo>
                <a:lnTo>
                  <a:pt x="367291" y="42286"/>
                </a:lnTo>
                <a:cubicBezTo>
                  <a:pt x="361712" y="36706"/>
                  <a:pt x="352666" y="36706"/>
                  <a:pt x="347086" y="42285"/>
                </a:cubicBezTo>
                <a:cubicBezTo>
                  <a:pt x="341507" y="47864"/>
                  <a:pt x="341506" y="56910"/>
                  <a:pt x="347085" y="62489"/>
                </a:cubicBezTo>
                <a:lnTo>
                  <a:pt x="356569" y="73689"/>
                </a:lnTo>
                <a:lnTo>
                  <a:pt x="328743" y="101515"/>
                </a:lnTo>
                <a:cubicBezTo>
                  <a:pt x="305349" y="83012"/>
                  <a:pt x="277274" y="71372"/>
                  <a:pt x="247650" y="67894"/>
                </a:cubicBezTo>
                <a:lnTo>
                  <a:pt x="247650" y="28575"/>
                </a:lnTo>
                <a:lnTo>
                  <a:pt x="261938" y="28575"/>
                </a:lnTo>
                <a:cubicBezTo>
                  <a:pt x="269828" y="28575"/>
                  <a:pt x="276225" y="22178"/>
                  <a:pt x="276225" y="14288"/>
                </a:cubicBezTo>
                <a:cubicBezTo>
                  <a:pt x="276225" y="6397"/>
                  <a:pt x="269828" y="0"/>
                  <a:pt x="261938" y="0"/>
                </a:cubicBezTo>
                <a:lnTo>
                  <a:pt x="195263" y="0"/>
                </a:lnTo>
                <a:cubicBezTo>
                  <a:pt x="187372" y="0"/>
                  <a:pt x="180975" y="6397"/>
                  <a:pt x="180975" y="14288"/>
                </a:cubicBezTo>
                <a:cubicBezTo>
                  <a:pt x="180975" y="22178"/>
                  <a:pt x="187372" y="28575"/>
                  <a:pt x="195263" y="28575"/>
                </a:cubicBezTo>
                <a:lnTo>
                  <a:pt x="209550" y="28575"/>
                </a:lnTo>
                <a:lnTo>
                  <a:pt x="209550" y="67894"/>
                </a:lnTo>
                <a:cubicBezTo>
                  <a:pt x="179926" y="71372"/>
                  <a:pt x="151851" y="83012"/>
                  <a:pt x="128457" y="101515"/>
                </a:cubicBezTo>
                <a:lnTo>
                  <a:pt x="100631" y="73689"/>
                </a:lnTo>
                <a:lnTo>
                  <a:pt x="110115" y="62489"/>
                </a:lnTo>
                <a:cubicBezTo>
                  <a:pt x="115694" y="56910"/>
                  <a:pt x="115694" y="47864"/>
                  <a:pt x="110114" y="42285"/>
                </a:cubicBezTo>
                <a:cubicBezTo>
                  <a:pt x="104534" y="36706"/>
                  <a:pt x="95488" y="36706"/>
                  <a:pt x="89910" y="42286"/>
                </a:cubicBezTo>
                <a:lnTo>
                  <a:pt x="43382" y="89911"/>
                </a:lnTo>
                <a:cubicBezTo>
                  <a:pt x="37817" y="95504"/>
                  <a:pt x="37839" y="104550"/>
                  <a:pt x="43433" y="110116"/>
                </a:cubicBezTo>
                <a:cubicBezTo>
                  <a:pt x="49007" y="115661"/>
                  <a:pt x="58015" y="115661"/>
                  <a:pt x="63588" y="110115"/>
                </a:cubicBezTo>
                <a:lnTo>
                  <a:pt x="73691" y="100631"/>
                </a:lnTo>
                <a:lnTo>
                  <a:pt x="101516" y="128457"/>
                </a:lnTo>
                <a:cubicBezTo>
                  <a:pt x="83011" y="151851"/>
                  <a:pt x="71370" y="179926"/>
                  <a:pt x="67892" y="209550"/>
                </a:cubicBezTo>
                <a:lnTo>
                  <a:pt x="28575" y="209550"/>
                </a:lnTo>
                <a:lnTo>
                  <a:pt x="28575" y="195263"/>
                </a:lnTo>
                <a:cubicBezTo>
                  <a:pt x="28575" y="187372"/>
                  <a:pt x="22178" y="180975"/>
                  <a:pt x="14288" y="180975"/>
                </a:cubicBezTo>
                <a:cubicBezTo>
                  <a:pt x="6397" y="180975"/>
                  <a:pt x="0" y="187372"/>
                  <a:pt x="0" y="195263"/>
                </a:cubicBezTo>
                <a:lnTo>
                  <a:pt x="0" y="261938"/>
                </a:lnTo>
                <a:cubicBezTo>
                  <a:pt x="0" y="269828"/>
                  <a:pt x="6397" y="276225"/>
                  <a:pt x="14288" y="276225"/>
                </a:cubicBezTo>
                <a:cubicBezTo>
                  <a:pt x="22178" y="276225"/>
                  <a:pt x="28575" y="269828"/>
                  <a:pt x="28575" y="261938"/>
                </a:cubicBezTo>
                <a:lnTo>
                  <a:pt x="28575" y="247650"/>
                </a:lnTo>
                <a:lnTo>
                  <a:pt x="67892" y="247650"/>
                </a:lnTo>
                <a:cubicBezTo>
                  <a:pt x="71370" y="277274"/>
                  <a:pt x="83011" y="305349"/>
                  <a:pt x="101516" y="328743"/>
                </a:cubicBezTo>
                <a:lnTo>
                  <a:pt x="73691" y="356569"/>
                </a:lnTo>
                <a:lnTo>
                  <a:pt x="62491" y="347085"/>
                </a:lnTo>
                <a:cubicBezTo>
                  <a:pt x="56906" y="341512"/>
                  <a:pt x="47860" y="341522"/>
                  <a:pt x="42287" y="347107"/>
                </a:cubicBezTo>
                <a:cubicBezTo>
                  <a:pt x="36722" y="352684"/>
                  <a:pt x="36722" y="361712"/>
                  <a:pt x="42285" y="367290"/>
                </a:cubicBezTo>
                <a:lnTo>
                  <a:pt x="89910" y="414915"/>
                </a:lnTo>
                <a:cubicBezTo>
                  <a:pt x="95488" y="420494"/>
                  <a:pt x="104534" y="420494"/>
                  <a:pt x="110114" y="414915"/>
                </a:cubicBezTo>
                <a:cubicBezTo>
                  <a:pt x="115694" y="409336"/>
                  <a:pt x="115694" y="400290"/>
                  <a:pt x="110115" y="394710"/>
                </a:cubicBezTo>
                <a:lnTo>
                  <a:pt x="100631" y="383512"/>
                </a:lnTo>
                <a:lnTo>
                  <a:pt x="128456" y="355685"/>
                </a:lnTo>
                <a:cubicBezTo>
                  <a:pt x="151851" y="374189"/>
                  <a:pt x="179926" y="385828"/>
                  <a:pt x="209550" y="389307"/>
                </a:cubicBezTo>
                <a:lnTo>
                  <a:pt x="209550" y="428625"/>
                </a:lnTo>
                <a:lnTo>
                  <a:pt x="195263" y="428625"/>
                </a:lnTo>
                <a:cubicBezTo>
                  <a:pt x="187372" y="428625"/>
                  <a:pt x="180975" y="435022"/>
                  <a:pt x="180975" y="442913"/>
                </a:cubicBezTo>
                <a:cubicBezTo>
                  <a:pt x="180975" y="450803"/>
                  <a:pt x="187372" y="457200"/>
                  <a:pt x="195263" y="457200"/>
                </a:cubicBezTo>
                <a:lnTo>
                  <a:pt x="261938" y="457200"/>
                </a:lnTo>
                <a:cubicBezTo>
                  <a:pt x="269828" y="457200"/>
                  <a:pt x="276225" y="450803"/>
                  <a:pt x="276225" y="442913"/>
                </a:cubicBezTo>
                <a:cubicBezTo>
                  <a:pt x="276225" y="435022"/>
                  <a:pt x="269828" y="428625"/>
                  <a:pt x="261938" y="428625"/>
                </a:cubicBezTo>
                <a:lnTo>
                  <a:pt x="247650" y="428625"/>
                </a:lnTo>
                <a:lnTo>
                  <a:pt x="247650" y="389307"/>
                </a:lnTo>
                <a:cubicBezTo>
                  <a:pt x="277274" y="385828"/>
                  <a:pt x="305349" y="374189"/>
                  <a:pt x="328744" y="355685"/>
                </a:cubicBezTo>
                <a:lnTo>
                  <a:pt x="356569" y="383512"/>
                </a:lnTo>
                <a:lnTo>
                  <a:pt x="347085" y="394710"/>
                </a:lnTo>
                <a:cubicBezTo>
                  <a:pt x="341506" y="400290"/>
                  <a:pt x="341506" y="409336"/>
                  <a:pt x="347086" y="414915"/>
                </a:cubicBezTo>
                <a:cubicBezTo>
                  <a:pt x="352666" y="420494"/>
                  <a:pt x="361712" y="420494"/>
                  <a:pt x="367291" y="414915"/>
                </a:cubicBezTo>
                <a:lnTo>
                  <a:pt x="414915" y="367290"/>
                </a:lnTo>
                <a:cubicBezTo>
                  <a:pt x="420500" y="361716"/>
                  <a:pt x="420510" y="352670"/>
                  <a:pt x="414937" y="347084"/>
                </a:cubicBezTo>
                <a:cubicBezTo>
                  <a:pt x="409363" y="341499"/>
                  <a:pt x="400317" y="341489"/>
                  <a:pt x="394731" y="347063"/>
                </a:cubicBezTo>
                <a:cubicBezTo>
                  <a:pt x="394724" y="347071"/>
                  <a:pt x="394716" y="347079"/>
                  <a:pt x="394709" y="347085"/>
                </a:cubicBezTo>
                <a:lnTo>
                  <a:pt x="383509" y="356569"/>
                </a:lnTo>
                <a:lnTo>
                  <a:pt x="355684" y="328743"/>
                </a:lnTo>
                <a:cubicBezTo>
                  <a:pt x="374189" y="305349"/>
                  <a:pt x="385830" y="277274"/>
                  <a:pt x="389308" y="247650"/>
                </a:cubicBezTo>
                <a:lnTo>
                  <a:pt x="428625" y="247650"/>
                </a:lnTo>
                <a:lnTo>
                  <a:pt x="428625" y="261938"/>
                </a:lnTo>
                <a:cubicBezTo>
                  <a:pt x="428625" y="269828"/>
                  <a:pt x="435022" y="276225"/>
                  <a:pt x="442913" y="276225"/>
                </a:cubicBezTo>
                <a:cubicBezTo>
                  <a:pt x="450803" y="276225"/>
                  <a:pt x="457200" y="269828"/>
                  <a:pt x="457200" y="261938"/>
                </a:cubicBezTo>
                <a:lnTo>
                  <a:pt x="457200" y="195263"/>
                </a:lnTo>
                <a:cubicBezTo>
                  <a:pt x="457201" y="187373"/>
                  <a:pt x="450807" y="180976"/>
                  <a:pt x="442917" y="180975"/>
                </a:cubicBezTo>
                <a:cubicBezTo>
                  <a:pt x="442915" y="180975"/>
                  <a:pt x="442914" y="180975"/>
                  <a:pt x="442913" y="180975"/>
                </a:cubicBezTo>
                <a:close/>
                <a:moveTo>
                  <a:pt x="176213" y="190500"/>
                </a:moveTo>
                <a:cubicBezTo>
                  <a:pt x="157801" y="190500"/>
                  <a:pt x="142875" y="175574"/>
                  <a:pt x="142875" y="157163"/>
                </a:cubicBezTo>
                <a:cubicBezTo>
                  <a:pt x="142875" y="138751"/>
                  <a:pt x="157801" y="123825"/>
                  <a:pt x="176213" y="123825"/>
                </a:cubicBezTo>
                <a:cubicBezTo>
                  <a:pt x="194624" y="123825"/>
                  <a:pt x="209550" y="138751"/>
                  <a:pt x="209550" y="157163"/>
                </a:cubicBezTo>
                <a:cubicBezTo>
                  <a:pt x="209550" y="175574"/>
                  <a:pt x="194625" y="190500"/>
                  <a:pt x="176213" y="190500"/>
                </a:cubicBezTo>
                <a:cubicBezTo>
                  <a:pt x="176213" y="190500"/>
                  <a:pt x="176213" y="190500"/>
                  <a:pt x="176213" y="190500"/>
                </a:cubicBezTo>
                <a:close/>
                <a:moveTo>
                  <a:pt x="285750" y="314325"/>
                </a:moveTo>
                <a:cubicBezTo>
                  <a:pt x="275229" y="314325"/>
                  <a:pt x="266700" y="305796"/>
                  <a:pt x="266700" y="295275"/>
                </a:cubicBezTo>
                <a:cubicBezTo>
                  <a:pt x="266700" y="284754"/>
                  <a:pt x="275229" y="276225"/>
                  <a:pt x="285750" y="276225"/>
                </a:cubicBezTo>
                <a:cubicBezTo>
                  <a:pt x="296271" y="276225"/>
                  <a:pt x="304800" y="284754"/>
                  <a:pt x="304800" y="295275"/>
                </a:cubicBezTo>
                <a:cubicBezTo>
                  <a:pt x="304800" y="305796"/>
                  <a:pt x="296271" y="314325"/>
                  <a:pt x="285750" y="3143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EDCD6F-44AB-459F-A39F-0A111099F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7" t="43557" r="12065" b="27150"/>
          <a:stretch/>
        </p:blipFill>
        <p:spPr>
          <a:xfrm>
            <a:off x="343620" y="2459381"/>
            <a:ext cx="8456760" cy="1704991"/>
          </a:xfrm>
          <a:prstGeom prst="rect">
            <a:avLst/>
          </a:prstGeom>
        </p:spPr>
      </p:pic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0822D08A-D33A-4D12-90EE-DE8E003258E1}"/>
              </a:ext>
            </a:extLst>
          </p:cNvPr>
          <p:cNvSpPr/>
          <p:nvPr/>
        </p:nvSpPr>
        <p:spPr>
          <a:xfrm>
            <a:off x="637264" y="3813859"/>
            <a:ext cx="1567544" cy="295226"/>
          </a:xfrm>
          <a:prstGeom prst="flowChartTerminato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49C81D-9816-439D-B017-17F65BFC1A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383EE-598F-4311-BBE8-08FB5D97FFCA}"/>
              </a:ext>
            </a:extLst>
          </p:cNvPr>
          <p:cNvSpPr txBox="1"/>
          <p:nvPr/>
        </p:nvSpPr>
        <p:spPr>
          <a:xfrm>
            <a:off x="407505" y="449706"/>
            <a:ext cx="8545580" cy="6336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80000"/>
              </a:lnSpc>
              <a:buClr>
                <a:schemeClr val="lt1"/>
              </a:buClr>
              <a:buSzPts val="3600"/>
              <a:buFont typeface="Abel"/>
              <a:buNone/>
              <a:defRPr sz="44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ctr"/>
            <a:r>
              <a:rPr lang="sk-SK" sz="3600" dirty="0"/>
              <a:t>Výsledky získané po zmene počtu období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587EC-0C0D-486C-A31D-964E3EA32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6" t="48829" r="40000" b="26556"/>
          <a:stretch/>
        </p:blipFill>
        <p:spPr>
          <a:xfrm>
            <a:off x="1516568" y="3277715"/>
            <a:ext cx="7243357" cy="1789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E3360-F53A-44A6-8477-67F642C7B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7" t="43142" r="39469" b="32242"/>
          <a:stretch/>
        </p:blipFill>
        <p:spPr>
          <a:xfrm>
            <a:off x="1516568" y="1285773"/>
            <a:ext cx="7243357" cy="1789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B0263C-320A-4A8C-929C-8D977414F71C}"/>
              </a:ext>
            </a:extLst>
          </p:cNvPr>
          <p:cNvSpPr txBox="1"/>
          <p:nvPr/>
        </p:nvSpPr>
        <p:spPr>
          <a:xfrm>
            <a:off x="628569" y="2011263"/>
            <a:ext cx="788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chemeClr val="bg1"/>
                </a:solidFill>
                <a:latin typeface="Abel" panose="020B0604020202020204" charset="0"/>
              </a:defRPr>
            </a:lvl1pPr>
          </a:lstStyle>
          <a:p>
            <a:pPr algn="ctr"/>
            <a:r>
              <a:rPr lang="uk-UA" b="1" dirty="0">
                <a:highlight>
                  <a:srgbClr val="000080"/>
                </a:highlight>
              </a:rPr>
              <a:t>20 </a:t>
            </a:r>
            <a:r>
              <a:rPr lang="en-GB" b="1" dirty="0">
                <a:highlight>
                  <a:srgbClr val="000080"/>
                </a:highlight>
              </a:rPr>
              <a:t>ob.</a:t>
            </a:r>
            <a:endParaRPr lang="sk-SK" b="1" dirty="0">
              <a:highlight>
                <a:srgbClr val="00008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1E792-C0D5-43C3-A914-4BEF68757AEE}"/>
              </a:ext>
            </a:extLst>
          </p:cNvPr>
          <p:cNvSpPr txBox="1"/>
          <p:nvPr/>
        </p:nvSpPr>
        <p:spPr>
          <a:xfrm>
            <a:off x="628568" y="4003205"/>
            <a:ext cx="788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chemeClr val="bg1"/>
                </a:solidFill>
                <a:latin typeface="Abel" panose="020B0604020202020204" charset="0"/>
              </a:defRPr>
            </a:lvl1pPr>
          </a:lstStyle>
          <a:p>
            <a:pPr algn="ctr"/>
            <a:r>
              <a:rPr lang="en-GB" b="1" dirty="0">
                <a:highlight>
                  <a:srgbClr val="000080"/>
                </a:highlight>
              </a:rPr>
              <a:t>5</a:t>
            </a:r>
            <a:r>
              <a:rPr lang="uk-UA" b="1" dirty="0">
                <a:highlight>
                  <a:srgbClr val="000080"/>
                </a:highlight>
              </a:rPr>
              <a:t> </a:t>
            </a:r>
            <a:r>
              <a:rPr lang="en-GB" b="1" dirty="0">
                <a:highlight>
                  <a:srgbClr val="000080"/>
                </a:highlight>
              </a:rPr>
              <a:t>ob.</a:t>
            </a:r>
            <a:endParaRPr lang="sk-SK" b="1" dirty="0">
              <a:highlight>
                <a:srgbClr val="000080"/>
              </a:highlight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46CC9836-D6FC-4A6A-8529-3748820E4CEF}"/>
              </a:ext>
            </a:extLst>
          </p:cNvPr>
          <p:cNvSpPr/>
          <p:nvPr/>
        </p:nvSpPr>
        <p:spPr>
          <a:xfrm>
            <a:off x="2130251" y="2718590"/>
            <a:ext cx="1567544" cy="295226"/>
          </a:xfrm>
          <a:prstGeom prst="flowChartTerminato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B8E22821-987E-4664-B138-F666B53C0B21}"/>
              </a:ext>
            </a:extLst>
          </p:cNvPr>
          <p:cNvSpPr/>
          <p:nvPr/>
        </p:nvSpPr>
        <p:spPr>
          <a:xfrm>
            <a:off x="2130251" y="4706866"/>
            <a:ext cx="1567544" cy="295226"/>
          </a:xfrm>
          <a:prstGeom prst="flowChartTerminato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04823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5BEDB-69ED-4A8A-9B3D-8D3A2C946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00" y="827731"/>
            <a:ext cx="8366872" cy="665100"/>
          </a:xfrm>
        </p:spPr>
        <p:txBody>
          <a:bodyPr/>
          <a:lstStyle/>
          <a:p>
            <a:r>
              <a:rPr lang="en-GB" sz="2800" b="0" dirty="0"/>
              <a:t>R</a:t>
            </a:r>
            <a:r>
              <a:rPr lang="sk-SK" sz="2800" b="0" dirty="0"/>
              <a:t>ozpoznavanie</a:t>
            </a:r>
            <a:r>
              <a:rPr lang="en-GB" sz="2800" b="0" dirty="0"/>
              <a:t> </a:t>
            </a:r>
            <a:r>
              <a:rPr lang="sk-SK" sz="2800" b="0" dirty="0"/>
              <a:t>pomocou</a:t>
            </a:r>
            <a:r>
              <a:rPr lang="en-GB" sz="2800" b="0" dirty="0"/>
              <a:t> </a:t>
            </a:r>
            <a:r>
              <a:rPr lang="sk-SK" sz="2800" b="0" dirty="0"/>
              <a:t>neurónovej siete</a:t>
            </a:r>
            <a:r>
              <a:rPr lang="en-GB" sz="2800" b="0" dirty="0"/>
              <a:t> </a:t>
            </a:r>
            <a:r>
              <a:rPr lang="sk-SK" sz="2800" b="0" dirty="0"/>
              <a:t>VGG16</a:t>
            </a:r>
            <a:endParaRPr lang="sk-SK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2B49C-7D3D-4132-8B31-6EEAFB824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4134" y="1665218"/>
            <a:ext cx="2528203" cy="665100"/>
          </a:xfrm>
        </p:spPr>
        <p:txBody>
          <a:bodyPr/>
          <a:lstStyle/>
          <a:p>
            <a:pPr marL="76200" indent="0" algn="ctr">
              <a:buNone/>
            </a:pPr>
            <a:r>
              <a:rPr lang="sk-SK" sz="2000" b="1" dirty="0">
                <a:highlight>
                  <a:srgbClr val="000080"/>
                </a:highlight>
              </a:rPr>
              <a:t>Sieťová architektúra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09288-8280-4F34-9C97-53BBB176C1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85136-20C2-4888-AA4B-876DDE59A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72" b="22768"/>
          <a:stretch/>
        </p:blipFill>
        <p:spPr>
          <a:xfrm>
            <a:off x="914015" y="2247872"/>
            <a:ext cx="7315970" cy="1911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13CE1-822A-4733-86BB-EFE4AA14CC21}"/>
              </a:ext>
            </a:extLst>
          </p:cNvPr>
          <p:cNvSpPr txBox="1"/>
          <p:nvPr/>
        </p:nvSpPr>
        <p:spPr>
          <a:xfrm>
            <a:off x="1877517" y="4294681"/>
            <a:ext cx="408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>
                <a:solidFill>
                  <a:schemeClr val="bg1"/>
                </a:solidFill>
              </a:rPr>
              <a:t>Výber charakteristických prvkov na obrázku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438F7-750F-4B73-9448-BB0ADA9D7D30}"/>
              </a:ext>
            </a:extLst>
          </p:cNvPr>
          <p:cNvSpPr txBox="1"/>
          <p:nvPr/>
        </p:nvSpPr>
        <p:spPr>
          <a:xfrm>
            <a:off x="6670622" y="4186959"/>
            <a:ext cx="192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b="1" dirty="0">
                <a:solidFill>
                  <a:schemeClr val="bg1"/>
                </a:solidFill>
              </a:rPr>
              <a:t>Definícia typu objektu</a:t>
            </a:r>
          </a:p>
        </p:txBody>
      </p:sp>
    </p:spTree>
    <p:extLst>
      <p:ext uri="{BB962C8B-B14F-4D97-AF65-F5344CB8AC3E}">
        <p14:creationId xmlns:p14="http://schemas.microsoft.com/office/powerpoint/2010/main" val="2076901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7FEE8C-644B-4E92-92E4-36453EAD00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B93E5E-0A65-47BC-8AFF-83EACA107042}"/>
              </a:ext>
            </a:extLst>
          </p:cNvPr>
          <p:cNvSpPr txBox="1"/>
          <p:nvPr/>
        </p:nvSpPr>
        <p:spPr>
          <a:xfrm>
            <a:off x="3140439" y="0"/>
            <a:ext cx="2863121" cy="74828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ctr"/>
            <a:r>
              <a:rPr lang="en-GB" dirty="0"/>
              <a:t>U</a:t>
            </a:r>
            <a:r>
              <a:rPr lang="sk-SK" dirty="0"/>
              <a:t>skutočnenie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3E09AD-8624-4262-9C39-23F4C2A34558}"/>
              </a:ext>
            </a:extLst>
          </p:cNvPr>
          <p:cNvSpPr txBox="1"/>
          <p:nvPr/>
        </p:nvSpPr>
        <p:spPr>
          <a:xfrm>
            <a:off x="745759" y="644577"/>
            <a:ext cx="748758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GB" b="1" dirty="0">
                <a:solidFill>
                  <a:schemeClr val="bg1"/>
                </a:solidFill>
                <a:latin typeface="Abel" panose="020B0604020202020204" charset="0"/>
              </a:rPr>
              <a:t>1. P</a:t>
            </a:r>
            <a:r>
              <a:rPr lang="sk-SK" b="1" dirty="0">
                <a:solidFill>
                  <a:schemeClr val="bg1"/>
                </a:solidFill>
                <a:latin typeface="Abel" panose="020B0604020202020204" charset="0"/>
              </a:rPr>
              <a:t>ríprava údajov o školení</a:t>
            </a:r>
            <a:endParaRPr lang="en-GB" b="1" dirty="0">
              <a:solidFill>
                <a:schemeClr val="bg1"/>
              </a:solidFill>
              <a:latin typeface="Abel" panose="020B0604020202020204" charset="0"/>
            </a:endParaRPr>
          </a:p>
          <a:p>
            <a:pPr>
              <a:buClr>
                <a:schemeClr val="bg1"/>
              </a:buClr>
            </a:pPr>
            <a:r>
              <a:rPr lang="en-GB" b="1" dirty="0">
                <a:solidFill>
                  <a:schemeClr val="bg1"/>
                </a:solidFill>
                <a:latin typeface="Abel" panose="020B0604020202020204" charset="0"/>
              </a:rPr>
              <a:t>2. </a:t>
            </a:r>
            <a:r>
              <a:rPr lang="en-GB" b="1" dirty="0" err="1">
                <a:solidFill>
                  <a:schemeClr val="bg1"/>
                </a:solidFill>
                <a:latin typeface="Abel" panose="020B0604020202020204" charset="0"/>
              </a:rPr>
              <a:t>Stiahn</a:t>
            </a:r>
            <a:r>
              <a:rPr lang="sk-SK" b="1" dirty="0">
                <a:solidFill>
                  <a:schemeClr val="bg1"/>
                </a:solidFill>
                <a:latin typeface="Abel" panose="020B0604020202020204" charset="0"/>
              </a:rPr>
              <a:t>utie </a:t>
            </a:r>
            <a:r>
              <a:rPr lang="en-GB" b="1" dirty="0" err="1">
                <a:solidFill>
                  <a:schemeClr val="bg1"/>
                </a:solidFill>
                <a:latin typeface="Abel" panose="020B0604020202020204" charset="0"/>
              </a:rPr>
              <a:t>vopred</a:t>
            </a:r>
            <a:r>
              <a:rPr lang="en-GB" b="1" dirty="0">
                <a:solidFill>
                  <a:schemeClr val="bg1"/>
                </a:solidFill>
                <a:latin typeface="Abel" panose="020B0604020202020204" charset="0"/>
              </a:rPr>
              <a:t> </a:t>
            </a:r>
            <a:r>
              <a:rPr lang="en-GB" b="1" dirty="0" err="1">
                <a:solidFill>
                  <a:schemeClr val="bg1"/>
                </a:solidFill>
                <a:latin typeface="Abel" panose="020B0604020202020204" charset="0"/>
              </a:rPr>
              <a:t>trénovan</a:t>
            </a:r>
            <a:r>
              <a:rPr lang="sk-SK" b="1" dirty="0">
                <a:solidFill>
                  <a:schemeClr val="bg1"/>
                </a:solidFill>
                <a:latin typeface="Abel" panose="020B0604020202020204" charset="0"/>
              </a:rPr>
              <a:t>ej</a:t>
            </a:r>
            <a:r>
              <a:rPr lang="en-GB" b="1" dirty="0">
                <a:solidFill>
                  <a:schemeClr val="bg1"/>
                </a:solidFill>
                <a:latin typeface="Abel" panose="020B0604020202020204" charset="0"/>
              </a:rPr>
              <a:t> </a:t>
            </a:r>
            <a:r>
              <a:rPr lang="en-GB" b="1" dirty="0" err="1">
                <a:solidFill>
                  <a:schemeClr val="bg1"/>
                </a:solidFill>
                <a:latin typeface="Abel" panose="020B0604020202020204" charset="0"/>
              </a:rPr>
              <a:t>neurónov</a:t>
            </a:r>
            <a:r>
              <a:rPr lang="sk-SK" b="1" dirty="0">
                <a:solidFill>
                  <a:schemeClr val="bg1"/>
                </a:solidFill>
                <a:latin typeface="Abel" panose="020B0604020202020204" charset="0"/>
              </a:rPr>
              <a:t>ej</a:t>
            </a:r>
            <a:r>
              <a:rPr lang="en-GB" b="1" dirty="0">
                <a:solidFill>
                  <a:schemeClr val="bg1"/>
                </a:solidFill>
                <a:latin typeface="Abel" panose="020B0604020202020204" charset="0"/>
              </a:rPr>
              <a:t> </a:t>
            </a:r>
            <a:r>
              <a:rPr lang="en-GB" b="1" dirty="0" err="1">
                <a:solidFill>
                  <a:schemeClr val="bg1"/>
                </a:solidFill>
                <a:latin typeface="Abel" panose="020B0604020202020204" charset="0"/>
              </a:rPr>
              <a:t>si</a:t>
            </a:r>
            <a:r>
              <a:rPr lang="sk-SK" b="1" dirty="0">
                <a:solidFill>
                  <a:schemeClr val="bg1"/>
                </a:solidFill>
                <a:latin typeface="Abel" panose="020B0604020202020204" charset="0"/>
              </a:rPr>
              <a:t>e</a:t>
            </a:r>
            <a:r>
              <a:rPr lang="en-GB" b="1" dirty="0" err="1">
                <a:solidFill>
                  <a:schemeClr val="bg1"/>
                </a:solidFill>
                <a:latin typeface="Abel" panose="020B0604020202020204" charset="0"/>
              </a:rPr>
              <a:t>te</a:t>
            </a:r>
            <a:endParaRPr lang="uk-UA" b="1" dirty="0">
              <a:solidFill>
                <a:schemeClr val="bg1"/>
              </a:solidFill>
            </a:endParaRP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endParaRPr lang="uk-UA" sz="1200" dirty="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  <a:highlight>
                  <a:srgbClr val="000080"/>
                </a:highlight>
                <a:latin typeface="Abel" panose="020B0604020202020204" charset="0"/>
              </a:rPr>
              <a:t>vgg16_net = VGG16(weights='</a:t>
            </a:r>
            <a:r>
              <a:rPr lang="en-US" sz="1200" dirty="0" err="1">
                <a:solidFill>
                  <a:schemeClr val="bg1"/>
                </a:solidFill>
                <a:highlight>
                  <a:srgbClr val="000080"/>
                </a:highlight>
                <a:latin typeface="Abel" panose="020B0604020202020204" charset="0"/>
              </a:rPr>
              <a:t>imagenet</a:t>
            </a:r>
            <a:r>
              <a:rPr lang="en-US" sz="1200" dirty="0">
                <a:solidFill>
                  <a:schemeClr val="bg1"/>
                </a:solidFill>
                <a:highlight>
                  <a:srgbClr val="000080"/>
                </a:highlight>
                <a:latin typeface="Abel" panose="020B0604020202020204" charset="0"/>
              </a:rPr>
              <a:t>', </a:t>
            </a:r>
            <a:r>
              <a:rPr lang="en-US" sz="1200" dirty="0" err="1">
                <a:solidFill>
                  <a:schemeClr val="bg1"/>
                </a:solidFill>
                <a:highlight>
                  <a:srgbClr val="000080"/>
                </a:highlight>
                <a:latin typeface="Abel" panose="020B0604020202020204" charset="0"/>
              </a:rPr>
              <a:t>include_top</a:t>
            </a:r>
            <a:r>
              <a:rPr lang="en-US" sz="1200" dirty="0">
                <a:solidFill>
                  <a:schemeClr val="bg1"/>
                </a:solidFill>
                <a:highlight>
                  <a:srgbClr val="000080"/>
                </a:highlight>
                <a:latin typeface="Abel" panose="020B0604020202020204" charset="0"/>
              </a:rPr>
              <a:t>=False, </a:t>
            </a:r>
            <a:r>
              <a:rPr lang="en-US" sz="1200" dirty="0" err="1">
                <a:solidFill>
                  <a:schemeClr val="bg1"/>
                </a:solidFill>
                <a:highlight>
                  <a:srgbClr val="000080"/>
                </a:highlight>
                <a:latin typeface="Abel" panose="020B0604020202020204" charset="0"/>
              </a:rPr>
              <a:t>input_shape</a:t>
            </a:r>
            <a:r>
              <a:rPr lang="en-US" sz="1200" dirty="0">
                <a:solidFill>
                  <a:schemeClr val="bg1"/>
                </a:solidFill>
                <a:highlight>
                  <a:srgbClr val="000080"/>
                </a:highlight>
                <a:latin typeface="Abel" panose="020B0604020202020204" charset="0"/>
              </a:rPr>
              <a:t>=(150, 150, 3))</a:t>
            </a:r>
            <a:endParaRPr lang="uk-UA" sz="12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endParaRPr lang="en-GB" sz="1200" dirty="0">
              <a:solidFill>
                <a:schemeClr val="bg1"/>
              </a:solidFill>
              <a:latin typeface="Abel" panose="020B0604020202020204" charset="0"/>
            </a:endParaRPr>
          </a:p>
          <a:p>
            <a:pPr>
              <a:buClr>
                <a:schemeClr val="bg1"/>
              </a:buClr>
            </a:pPr>
            <a:r>
              <a:rPr lang="en-GB" b="1" dirty="0">
                <a:solidFill>
                  <a:schemeClr val="bg1"/>
                </a:solidFill>
                <a:latin typeface="Abel" panose="020B0604020202020204" charset="0"/>
              </a:rPr>
              <a:t>3. </a:t>
            </a:r>
            <a:r>
              <a:rPr lang="sk-SK" b="1" dirty="0">
                <a:solidFill>
                  <a:schemeClr val="bg1"/>
                </a:solidFill>
                <a:latin typeface="Abel" panose="020B0604020202020204" charset="0"/>
              </a:rPr>
              <a:t>„Zamrazenie“ váh vopred trénovanej neurónovej siete VGG16</a:t>
            </a:r>
            <a:endParaRPr lang="en-GB" b="1" dirty="0">
              <a:solidFill>
                <a:schemeClr val="bg1"/>
              </a:solidFill>
              <a:latin typeface="Abel" panose="020B0604020202020204" charset="0"/>
            </a:endParaRPr>
          </a:p>
          <a:p>
            <a:pPr algn="ctr">
              <a:buClr>
                <a:schemeClr val="bg1"/>
              </a:buClr>
            </a:pPr>
            <a:br>
              <a:rPr lang="sk-SK" sz="1200" dirty="0">
                <a:solidFill>
                  <a:schemeClr val="bg1"/>
                </a:solidFill>
                <a:latin typeface="Abel" panose="020B0604020202020204" charset="0"/>
              </a:rPr>
            </a:br>
            <a:r>
              <a:rPr lang="sk-SK" sz="1200" dirty="0">
                <a:solidFill>
                  <a:schemeClr val="bg1"/>
                </a:solidFill>
                <a:highlight>
                  <a:srgbClr val="000080"/>
                </a:highlight>
                <a:latin typeface="Abel" panose="020B0604020202020204" charset="0"/>
              </a:rPr>
              <a:t>vgg16_net.trainable = False</a:t>
            </a:r>
            <a:endParaRPr lang="uk-UA" sz="12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pPr marL="228600" indent="-228600">
              <a:buClr>
                <a:schemeClr val="bg1"/>
              </a:buClr>
              <a:buFont typeface="+mj-lt"/>
              <a:buAutoNum type="arabicPeriod"/>
            </a:pPr>
            <a:endParaRPr lang="uk-UA" sz="1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b="1" dirty="0">
                <a:solidFill>
                  <a:schemeClr val="bg1"/>
                </a:solidFill>
                <a:latin typeface="Abel" panose="020B0604020202020204" charset="0"/>
              </a:rPr>
              <a:t>4. </a:t>
            </a:r>
            <a:r>
              <a:rPr lang="sk-SK" b="1" dirty="0">
                <a:solidFill>
                  <a:schemeClr val="bg1"/>
                </a:solidFill>
                <a:latin typeface="Abel" panose="020B0604020202020204" charset="0"/>
              </a:rPr>
              <a:t>Vytvorenie neurónovej siete založenej na VGG16</a:t>
            </a:r>
            <a:endParaRPr lang="uk-UA" b="1" dirty="0">
              <a:solidFill>
                <a:schemeClr val="bg1"/>
              </a:solidFill>
            </a:endParaRPr>
          </a:p>
          <a:p>
            <a:pPr lvl="3">
              <a:buClr>
                <a:schemeClr val="bg1"/>
              </a:buClr>
            </a:pPr>
            <a:br>
              <a:rPr lang="sk-SK" sz="1200" dirty="0">
                <a:solidFill>
                  <a:schemeClr val="bg1"/>
                </a:solidFill>
                <a:latin typeface="Abel" panose="020B0604020202020204" charset="0"/>
              </a:rPr>
            </a:br>
            <a:r>
              <a:rPr lang="en-GB" sz="1200" dirty="0">
                <a:solidFill>
                  <a:schemeClr val="bg1"/>
                </a:solidFill>
                <a:latin typeface="Abel" panose="020B0604020202020204" charset="0"/>
              </a:rPr>
              <a:t>			</a:t>
            </a:r>
            <a:r>
              <a:rPr lang="sk-SK" sz="1200" dirty="0">
                <a:solidFill>
                  <a:schemeClr val="bg1"/>
                </a:solidFill>
                <a:highlight>
                  <a:srgbClr val="000080"/>
                </a:highlight>
                <a:latin typeface="Abel" panose="020B0604020202020204" charset="0"/>
              </a:rPr>
              <a:t>model = Sequential() </a:t>
            </a:r>
            <a:endParaRPr lang="uk-UA" sz="12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pPr lvl="3">
              <a:buClr>
                <a:schemeClr val="bg1"/>
              </a:buClr>
            </a:pPr>
            <a:r>
              <a:rPr lang="en-GB" sz="1200" i="1" dirty="0">
                <a:solidFill>
                  <a:schemeClr val="bg1"/>
                </a:solidFill>
                <a:latin typeface="Abel" panose="020B0604020202020204" charset="0"/>
              </a:rPr>
              <a:t>			</a:t>
            </a:r>
            <a:r>
              <a:rPr lang="sk-SK" sz="1200" i="1" dirty="0">
                <a:solidFill>
                  <a:schemeClr val="bg1"/>
                </a:solidFill>
                <a:highlight>
                  <a:srgbClr val="000080"/>
                </a:highlight>
                <a:latin typeface="Abel" panose="020B0604020202020204" charset="0"/>
              </a:rPr>
              <a:t># Pridajte sieť VGG16 k modelu namiesto vrstvy.</a:t>
            </a:r>
            <a:r>
              <a:rPr lang="ru-RU" sz="1200" dirty="0">
                <a:solidFill>
                  <a:schemeClr val="bg1"/>
                </a:solidFill>
                <a:highlight>
                  <a:srgbClr val="000080"/>
                </a:highlight>
              </a:rPr>
              <a:t> </a:t>
            </a:r>
          </a:p>
          <a:p>
            <a:pPr lvl="3"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bel" panose="020B0604020202020204" charset="0"/>
              </a:rPr>
              <a:t>			</a:t>
            </a:r>
            <a:r>
              <a:rPr lang="sk-SK" sz="1200" dirty="0">
                <a:solidFill>
                  <a:schemeClr val="bg1"/>
                </a:solidFill>
                <a:highlight>
                  <a:srgbClr val="000080"/>
                </a:highlight>
                <a:latin typeface="Abel" panose="020B0604020202020204" charset="0"/>
              </a:rPr>
              <a:t>model.add(vgg16_net) </a:t>
            </a:r>
            <a:endParaRPr lang="uk-UA" sz="12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pPr lvl="3"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bel" panose="020B0604020202020204" charset="0"/>
              </a:rPr>
              <a:t>			</a:t>
            </a:r>
            <a:r>
              <a:rPr lang="sk-SK" sz="1200" dirty="0">
                <a:solidFill>
                  <a:schemeClr val="bg1"/>
                </a:solidFill>
                <a:highlight>
                  <a:srgbClr val="000080"/>
                </a:highlight>
                <a:latin typeface="Abel" panose="020B0604020202020204" charset="0"/>
              </a:rPr>
              <a:t>model.add(Flatten()) </a:t>
            </a:r>
            <a:endParaRPr lang="uk-UA" sz="12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pPr lvl="3"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bel" panose="020B0604020202020204" charset="0"/>
              </a:rPr>
              <a:t>			</a:t>
            </a:r>
            <a:r>
              <a:rPr lang="sk-SK" sz="1200" dirty="0">
                <a:solidFill>
                  <a:schemeClr val="bg1"/>
                </a:solidFill>
                <a:highlight>
                  <a:srgbClr val="000080"/>
                </a:highlight>
                <a:latin typeface="Abel" panose="020B0604020202020204" charset="0"/>
              </a:rPr>
              <a:t>model.add(Dense(256)) </a:t>
            </a:r>
            <a:endParaRPr lang="uk-UA" sz="12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pPr lvl="3"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bel" panose="020B0604020202020204" charset="0"/>
              </a:rPr>
              <a:t>			</a:t>
            </a:r>
            <a:r>
              <a:rPr lang="sk-SK" sz="1200" dirty="0">
                <a:solidFill>
                  <a:schemeClr val="bg1"/>
                </a:solidFill>
                <a:highlight>
                  <a:srgbClr val="000080"/>
                </a:highlight>
                <a:latin typeface="Abel" panose="020B0604020202020204" charset="0"/>
              </a:rPr>
              <a:t>model.add(Activation('relu’)) </a:t>
            </a:r>
            <a:endParaRPr lang="uk-UA" sz="12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pPr lvl="3"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bel" panose="020B0604020202020204" charset="0"/>
              </a:rPr>
              <a:t>			</a:t>
            </a:r>
            <a:r>
              <a:rPr lang="sk-SK" sz="1200" dirty="0">
                <a:solidFill>
                  <a:schemeClr val="bg1"/>
                </a:solidFill>
                <a:highlight>
                  <a:srgbClr val="000080"/>
                </a:highlight>
                <a:latin typeface="Abel" panose="020B0604020202020204" charset="0"/>
              </a:rPr>
              <a:t>model.add(Dropout(0.5)) </a:t>
            </a:r>
            <a:endParaRPr lang="uk-UA" sz="12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pPr lvl="3"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bel" panose="020B0604020202020204" charset="0"/>
              </a:rPr>
              <a:t>			</a:t>
            </a:r>
            <a:r>
              <a:rPr lang="sk-SK" sz="1200" dirty="0">
                <a:solidFill>
                  <a:schemeClr val="bg1"/>
                </a:solidFill>
                <a:highlight>
                  <a:srgbClr val="000080"/>
                </a:highlight>
                <a:latin typeface="Abel" panose="020B0604020202020204" charset="0"/>
              </a:rPr>
              <a:t>model.add(Dense(1)) </a:t>
            </a:r>
            <a:endParaRPr lang="uk-UA" sz="12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pPr lvl="3"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bel" panose="020B0604020202020204" charset="0"/>
              </a:rPr>
              <a:t>			</a:t>
            </a:r>
            <a:r>
              <a:rPr lang="sk-SK" sz="1200" dirty="0">
                <a:solidFill>
                  <a:schemeClr val="bg1"/>
                </a:solidFill>
                <a:highlight>
                  <a:srgbClr val="000080"/>
                </a:highlight>
                <a:latin typeface="Abel" panose="020B0604020202020204" charset="0"/>
              </a:rPr>
              <a:t>model.add(Activation('sigmoid'))</a:t>
            </a:r>
          </a:p>
        </p:txBody>
      </p:sp>
    </p:spTree>
    <p:extLst>
      <p:ext uri="{BB962C8B-B14F-4D97-AF65-F5344CB8AC3E}">
        <p14:creationId xmlns:p14="http://schemas.microsoft.com/office/powerpoint/2010/main" val="4054768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FB0765-1793-42EC-8364-82AEED331E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46E85-1CF9-43C3-932B-5CEFCE5C5895}"/>
              </a:ext>
            </a:extLst>
          </p:cNvPr>
          <p:cNvSpPr txBox="1"/>
          <p:nvPr/>
        </p:nvSpPr>
        <p:spPr>
          <a:xfrm>
            <a:off x="1056806" y="725090"/>
            <a:ext cx="70303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bg1"/>
              </a:buClr>
              <a:defRPr sz="1200">
                <a:solidFill>
                  <a:schemeClr val="bg1"/>
                </a:solidFill>
                <a:latin typeface="Abel" panose="020B0604020202020204" charset="0"/>
              </a:defRPr>
            </a:lvl1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Abel" panose="020B0604020202020204" charset="0"/>
              </a:defRPr>
            </a:lvl4pPr>
          </a:lstStyle>
          <a:p>
            <a:r>
              <a:rPr lang="en-GB" sz="1400" b="1" dirty="0"/>
              <a:t>5. </a:t>
            </a:r>
            <a:r>
              <a:rPr lang="sk-SK" sz="1400" b="1" dirty="0"/>
              <a:t>Kompilácia neurónovej siete</a:t>
            </a:r>
            <a:endParaRPr lang="uk-UA" sz="1400" b="1" dirty="0"/>
          </a:p>
          <a:p>
            <a:endParaRPr lang="uk-UA" dirty="0"/>
          </a:p>
          <a:p>
            <a:pPr algn="ctr"/>
            <a:r>
              <a:rPr lang="sk-SK" dirty="0">
                <a:highlight>
                  <a:srgbClr val="000080"/>
                </a:highlight>
              </a:rPr>
              <a:t>model.compile(loss='binary_crossentropy’,</a:t>
            </a:r>
            <a:endParaRPr lang="en-GB" dirty="0">
              <a:highlight>
                <a:srgbClr val="000080"/>
              </a:highlight>
            </a:endParaRPr>
          </a:p>
          <a:p>
            <a:pPr algn="ctr"/>
            <a:r>
              <a:rPr lang="sk-SK" dirty="0">
                <a:highlight>
                  <a:srgbClr val="000080"/>
                </a:highlight>
              </a:rPr>
              <a:t>           </a:t>
            </a:r>
            <a:r>
              <a:rPr lang="en-GB" dirty="0">
                <a:highlight>
                  <a:srgbClr val="000080"/>
                </a:highlight>
              </a:rPr>
              <a:t>	 </a:t>
            </a:r>
            <a:r>
              <a:rPr lang="sk-SK" dirty="0">
                <a:highlight>
                  <a:srgbClr val="000080"/>
                </a:highlight>
              </a:rPr>
              <a:t> optimizer=Adam(lr=1e-5), </a:t>
            </a:r>
            <a:endParaRPr lang="en-GB" dirty="0">
              <a:highlight>
                <a:srgbClr val="000080"/>
              </a:highlight>
            </a:endParaRPr>
          </a:p>
          <a:p>
            <a:pPr algn="ctr"/>
            <a:r>
              <a:rPr lang="en-GB" dirty="0">
                <a:highlight>
                  <a:srgbClr val="000080"/>
                </a:highlight>
              </a:rPr>
              <a:t>	          </a:t>
            </a:r>
            <a:r>
              <a:rPr lang="sk-SK" dirty="0">
                <a:highlight>
                  <a:srgbClr val="000080"/>
                </a:highlight>
              </a:rPr>
              <a:t>metrics=['accuracy’])</a:t>
            </a:r>
            <a:r>
              <a:rPr lang="en-GB" dirty="0">
                <a:highlight>
                  <a:srgbClr val="000080"/>
                </a:highlight>
              </a:rPr>
              <a:t>          </a:t>
            </a:r>
            <a:endParaRPr lang="uk-UA" dirty="0">
              <a:highlight>
                <a:srgbClr val="000080"/>
              </a:highlight>
            </a:endParaRPr>
          </a:p>
          <a:p>
            <a:endParaRPr lang="uk-UA" dirty="0"/>
          </a:p>
          <a:p>
            <a:r>
              <a:rPr lang="en-GB" sz="1400" b="1" dirty="0"/>
              <a:t>6. </a:t>
            </a:r>
            <a:r>
              <a:rPr lang="sk-SK" sz="1400" b="1" dirty="0"/>
              <a:t>Vytvortenie generátoru obrázkov</a:t>
            </a:r>
            <a:endParaRPr lang="uk-UA" sz="1400" b="1" dirty="0"/>
          </a:p>
          <a:p>
            <a:pPr algn="ctr"/>
            <a:br>
              <a:rPr lang="sk-SK" dirty="0"/>
            </a:br>
            <a:r>
              <a:rPr lang="sk-SK" dirty="0">
                <a:highlight>
                  <a:srgbClr val="000080"/>
                </a:highlight>
              </a:rPr>
              <a:t>datagen = ImageDataGenerator(rescale=1. / 255)</a:t>
            </a:r>
            <a:endParaRPr lang="uk-UA" dirty="0">
              <a:highlight>
                <a:srgbClr val="000080"/>
              </a:highlight>
            </a:endParaRPr>
          </a:p>
          <a:p>
            <a:endParaRPr lang="uk-UA" dirty="0"/>
          </a:p>
          <a:p>
            <a:r>
              <a:rPr lang="en-GB" sz="1400" b="1" dirty="0"/>
              <a:t>7. </a:t>
            </a:r>
            <a:r>
              <a:rPr lang="sk-SK" sz="1400" b="1" dirty="0"/>
              <a:t>Naučenie modelu pomocou generátorov</a:t>
            </a:r>
            <a:endParaRPr lang="uk-UA" sz="1400" b="1" dirty="0"/>
          </a:p>
          <a:p>
            <a:endParaRPr lang="uk-UA" dirty="0"/>
          </a:p>
          <a:p>
            <a:r>
              <a:rPr lang="en-GB" dirty="0"/>
              <a:t>		</a:t>
            </a:r>
            <a:r>
              <a:rPr lang="sk-SK" dirty="0">
                <a:highlight>
                  <a:srgbClr val="000080"/>
                </a:highlight>
              </a:rPr>
              <a:t>model.fit_generator(</a:t>
            </a:r>
          </a:p>
          <a:p>
            <a:r>
              <a:rPr lang="en-GB" dirty="0"/>
              <a:t>		</a:t>
            </a:r>
            <a:r>
              <a:rPr lang="sk-SK" dirty="0">
                <a:highlight>
                  <a:srgbClr val="000080"/>
                </a:highlight>
              </a:rPr>
              <a:t>   train_generator,</a:t>
            </a:r>
          </a:p>
          <a:p>
            <a:r>
              <a:rPr lang="sk-SK" dirty="0"/>
              <a:t> </a:t>
            </a:r>
            <a:r>
              <a:rPr lang="en-GB" dirty="0"/>
              <a:t>		</a:t>
            </a:r>
            <a:r>
              <a:rPr lang="sk-SK" dirty="0">
                <a:highlight>
                  <a:srgbClr val="000080"/>
                </a:highlight>
              </a:rPr>
              <a:t>   steps_per_epoch=nb_train_samples // batch_size,</a:t>
            </a:r>
          </a:p>
          <a:p>
            <a:r>
              <a:rPr lang="sk-SK" dirty="0"/>
              <a:t> </a:t>
            </a:r>
            <a:r>
              <a:rPr lang="en-GB" dirty="0"/>
              <a:t>		</a:t>
            </a:r>
            <a:r>
              <a:rPr lang="sk-SK" dirty="0">
                <a:highlight>
                  <a:srgbClr val="000080"/>
                </a:highlight>
              </a:rPr>
              <a:t>   epochs=10,</a:t>
            </a:r>
          </a:p>
          <a:p>
            <a:r>
              <a:rPr lang="sk-SK" dirty="0"/>
              <a:t> </a:t>
            </a:r>
            <a:r>
              <a:rPr lang="en-GB" dirty="0"/>
              <a:t>		</a:t>
            </a:r>
            <a:r>
              <a:rPr lang="sk-SK" dirty="0">
                <a:highlight>
                  <a:srgbClr val="000080"/>
                </a:highlight>
              </a:rPr>
              <a:t>   validation_data=val_generator,</a:t>
            </a:r>
          </a:p>
          <a:p>
            <a:r>
              <a:rPr lang="en-GB" dirty="0"/>
              <a:t>		</a:t>
            </a:r>
            <a:r>
              <a:rPr lang="sk-SK" dirty="0">
                <a:highlight>
                  <a:srgbClr val="000080"/>
                </a:highlight>
              </a:rPr>
              <a:t>    validation_steps=nb_validation_samples // batch_size)</a:t>
            </a:r>
            <a:endParaRPr lang="uk-UA" dirty="0">
              <a:highlight>
                <a:srgbClr val="000080"/>
              </a:highlight>
            </a:endParaRP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86949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sk-SK" sz="2800" dirty="0"/>
              <a:t>Výskum výskytu malárie pomocou konvolučnej neurónovej siete</a:t>
            </a:r>
            <a:endParaRPr sz="2800" dirty="0"/>
          </a:p>
        </p:txBody>
      </p:sp>
      <p:sp>
        <p:nvSpPr>
          <p:cNvPr id="167" name="Google Shape;167;p15"/>
          <p:cNvSpPr txBox="1">
            <a:spLocks noGrp="1"/>
          </p:cNvSpPr>
          <p:nvPr>
            <p:ph type="body" idx="1"/>
          </p:nvPr>
        </p:nvSpPr>
        <p:spPr>
          <a:xfrm>
            <a:off x="514800" y="1582775"/>
            <a:ext cx="8269436" cy="11604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sk-SK" sz="1600" b="1" dirty="0"/>
              <a:t>Zdroj údajov</a:t>
            </a:r>
            <a:r>
              <a:rPr lang="en-GB" sz="1600" b="1" dirty="0"/>
              <a:t> - </a:t>
            </a:r>
            <a:r>
              <a:rPr lang="sk-SK" sz="1600" b="1" dirty="0"/>
              <a:t>Malaria Cell Images Dataset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GB" sz="1300" dirty="0"/>
              <a:t>Po </a:t>
            </a:r>
            <a:r>
              <a:rPr lang="en-GB" sz="1300" dirty="0" err="1"/>
              <a:t>uložení</a:t>
            </a:r>
            <a:r>
              <a:rPr lang="en-GB" sz="1300" dirty="0"/>
              <a:t> </a:t>
            </a:r>
            <a:r>
              <a:rPr lang="en-GB" sz="1300" dirty="0" err="1"/>
              <a:t>datasetu</a:t>
            </a:r>
            <a:r>
              <a:rPr lang="en-GB" sz="1300" dirty="0"/>
              <a:t> </a:t>
            </a:r>
            <a:r>
              <a:rPr lang="en-GB" sz="1300" dirty="0" err="1"/>
              <a:t>boli</a:t>
            </a:r>
            <a:r>
              <a:rPr lang="en-GB" sz="1300" dirty="0"/>
              <a:t> </a:t>
            </a:r>
            <a:r>
              <a:rPr lang="en-GB" sz="1300" dirty="0" err="1"/>
              <a:t>obrázky</a:t>
            </a:r>
            <a:r>
              <a:rPr lang="en-GB" sz="1300" dirty="0"/>
              <a:t> </a:t>
            </a:r>
            <a:r>
              <a:rPr lang="en-GB" sz="1300" dirty="0" err="1"/>
              <a:t>rozdelené</a:t>
            </a:r>
            <a:r>
              <a:rPr lang="en-GB" sz="1300" dirty="0"/>
              <a:t> do </a:t>
            </a:r>
            <a:r>
              <a:rPr lang="en-GB" sz="1300" dirty="0" err="1"/>
              <a:t>samostatných</a:t>
            </a:r>
            <a:r>
              <a:rPr lang="en-GB" sz="1300" dirty="0"/>
              <a:t> </a:t>
            </a:r>
            <a:r>
              <a:rPr lang="en-GB" sz="1300" dirty="0" err="1"/>
              <a:t>priečinkov</a:t>
            </a:r>
            <a:r>
              <a:rPr lang="en-GB" sz="1300" dirty="0"/>
              <a:t> </a:t>
            </a:r>
            <a:r>
              <a:rPr lang="en-GB" sz="1300" dirty="0" err="1"/>
              <a:t>na</a:t>
            </a:r>
            <a:r>
              <a:rPr lang="en-GB" sz="1300" dirty="0"/>
              <a:t> </a:t>
            </a:r>
            <a:r>
              <a:rPr lang="en-GB" sz="1300" dirty="0" err="1"/>
              <a:t>účely</a:t>
            </a:r>
            <a:r>
              <a:rPr lang="en-GB" sz="1300" dirty="0"/>
              <a:t> </a:t>
            </a:r>
            <a:r>
              <a:rPr lang="en-GB" sz="1300" dirty="0" err="1"/>
              <a:t>štúdia</a:t>
            </a:r>
            <a:r>
              <a:rPr lang="en-GB" sz="1300" dirty="0"/>
              <a:t>, </a:t>
            </a:r>
            <a:r>
              <a:rPr lang="en-GB" sz="1300" dirty="0" err="1"/>
              <a:t>overenia</a:t>
            </a:r>
            <a:r>
              <a:rPr lang="en-GB" sz="1300" dirty="0"/>
              <a:t> a </a:t>
            </a:r>
            <a:r>
              <a:rPr lang="en-GB" sz="1300" dirty="0" err="1"/>
              <a:t>testovania</a:t>
            </a:r>
            <a:r>
              <a:rPr lang="en-GB" sz="1300" dirty="0"/>
              <a:t>.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GB" sz="1300" dirty="0"/>
              <a:t>V </a:t>
            </a:r>
            <a:r>
              <a:rPr lang="en-GB" sz="1300" dirty="0" err="1"/>
              <a:t>každej</a:t>
            </a:r>
            <a:r>
              <a:rPr lang="en-GB" sz="1300" dirty="0"/>
              <a:t> </a:t>
            </a:r>
            <a:r>
              <a:rPr lang="en-GB" sz="1300" dirty="0" err="1"/>
              <a:t>zložke</a:t>
            </a:r>
            <a:r>
              <a:rPr lang="en-GB" sz="1300" dirty="0"/>
              <a:t> </a:t>
            </a:r>
            <a:r>
              <a:rPr lang="sk-SK" sz="1300" dirty="0"/>
              <a:t>sú </a:t>
            </a:r>
            <a:r>
              <a:rPr lang="en-GB" sz="1300" dirty="0" err="1"/>
              <a:t>ďalš</a:t>
            </a:r>
            <a:r>
              <a:rPr lang="sk-SK" sz="1300" dirty="0"/>
              <a:t>ie</a:t>
            </a:r>
            <a:r>
              <a:rPr lang="en-GB" sz="1300" dirty="0"/>
              <a:t> </a:t>
            </a:r>
            <a:r>
              <a:rPr lang="en-GB" sz="1300" dirty="0" err="1"/>
              <a:t>zlož</a:t>
            </a:r>
            <a:r>
              <a:rPr lang="sk-SK" sz="1300" dirty="0"/>
              <a:t>ky, v ktorých sa nachadzajú </a:t>
            </a:r>
            <a:r>
              <a:rPr lang="en-GB" sz="1300" dirty="0" err="1"/>
              <a:t>obrázky</a:t>
            </a:r>
            <a:r>
              <a:rPr lang="en-GB" sz="1300" dirty="0"/>
              <a:t>,</a:t>
            </a:r>
            <a:r>
              <a:rPr lang="uk-UA" sz="1300" dirty="0"/>
              <a:t> </a:t>
            </a:r>
            <a:r>
              <a:rPr lang="en-GB" sz="1300" dirty="0"/>
              <a:t> </a:t>
            </a:r>
            <a:r>
              <a:rPr lang="sk-SK" sz="1300" dirty="0"/>
              <a:t>podľa toho či </a:t>
            </a:r>
            <a:r>
              <a:rPr lang="en-GB" sz="1300" dirty="0" err="1"/>
              <a:t>obsahujú</a:t>
            </a:r>
            <a:r>
              <a:rPr lang="en-GB" sz="1300" dirty="0"/>
              <a:t> </a:t>
            </a:r>
            <a:r>
              <a:rPr lang="en-GB" sz="1300" dirty="0" err="1"/>
              <a:t>vírusy</a:t>
            </a:r>
            <a:r>
              <a:rPr lang="sk-SK" sz="1300" dirty="0"/>
              <a:t>,</a:t>
            </a:r>
            <a:r>
              <a:rPr lang="en-GB" sz="1300" dirty="0"/>
              <a:t> </a:t>
            </a:r>
            <a:r>
              <a:rPr lang="en-GB" sz="1300" dirty="0" err="1"/>
              <a:t>alebo</a:t>
            </a:r>
            <a:r>
              <a:rPr lang="en-GB" sz="1300" dirty="0"/>
              <a:t> </a:t>
            </a:r>
            <a:r>
              <a:rPr lang="en-GB" sz="1300" dirty="0" err="1"/>
              <a:t>nie</a:t>
            </a:r>
            <a:r>
              <a:rPr lang="sk-SK" sz="1300" dirty="0"/>
              <a:t>.</a:t>
            </a:r>
            <a:endParaRPr lang="en-GB" sz="1300" dirty="0"/>
          </a:p>
        </p:txBody>
      </p:sp>
      <p:sp>
        <p:nvSpPr>
          <p:cNvPr id="169" name="Google Shape;169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571D9-3F7C-44F0-969C-14FCB8D224FF}"/>
              </a:ext>
            </a:extLst>
          </p:cNvPr>
          <p:cNvSpPr txBox="1"/>
          <p:nvPr/>
        </p:nvSpPr>
        <p:spPr>
          <a:xfrm>
            <a:off x="1439056" y="4399613"/>
            <a:ext cx="1671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b="1" dirty="0">
                <a:solidFill>
                  <a:schemeClr val="bg1"/>
                </a:solidFill>
                <a:latin typeface="Abel" panose="020B0604020202020204" charset="0"/>
              </a:rPr>
              <a:t>Parasitized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C2B157-E7B3-4A49-BA81-4BAB01BF5679}"/>
              </a:ext>
            </a:extLst>
          </p:cNvPr>
          <p:cNvSpPr txBox="1"/>
          <p:nvPr/>
        </p:nvSpPr>
        <p:spPr>
          <a:xfrm>
            <a:off x="6033541" y="4399613"/>
            <a:ext cx="1671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b="1" dirty="0">
                <a:solidFill>
                  <a:schemeClr val="bg1"/>
                </a:solidFill>
                <a:latin typeface="Abel" panose="020B0604020202020204" charset="0"/>
              </a:rPr>
              <a:t>Uninfected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4BD610-6639-4FF9-B89D-D54F8DB32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6" y="2851723"/>
            <a:ext cx="1409700" cy="129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E3917E-D912-4B34-B733-005453AEE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058" y="2851724"/>
            <a:ext cx="1229531" cy="1295399"/>
          </a:xfrm>
          <a:prstGeom prst="rect">
            <a:avLst/>
          </a:prstGeom>
        </p:spPr>
      </p:pic>
      <p:pic>
        <p:nvPicPr>
          <p:cNvPr id="16" name="Picture 15" descr="A picture containing lamp, building&#10;&#10;Description automatically generated">
            <a:extLst>
              <a:ext uri="{FF2B5EF4-FFF2-40B4-BE49-F238E27FC236}">
                <a16:creationId xmlns:a16="http://schemas.microsoft.com/office/drawing/2014/main" id="{DA0F9ECB-188C-4CFA-A04C-C39512F8E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413" y="2851723"/>
            <a:ext cx="1375527" cy="1295399"/>
          </a:xfrm>
          <a:prstGeom prst="rect">
            <a:avLst/>
          </a:prstGeom>
        </p:spPr>
      </p:pic>
      <p:pic>
        <p:nvPicPr>
          <p:cNvPr id="18" name="Picture 17" descr="A picture containing building, lamp&#10;&#10;Description automatically generated">
            <a:extLst>
              <a:ext uri="{FF2B5EF4-FFF2-40B4-BE49-F238E27FC236}">
                <a16:creationId xmlns:a16="http://schemas.microsoft.com/office/drawing/2014/main" id="{A10F266B-1CA1-447A-AF41-9B5BC3C18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0326" y="2851724"/>
            <a:ext cx="1264058" cy="129539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514799" y="842594"/>
            <a:ext cx="8438285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sk-SK" dirty="0"/>
              <a:t>Proces učenia modelu pomocou generátorov</a:t>
            </a:r>
            <a:endParaRPr dirty="0"/>
          </a:p>
        </p:txBody>
      </p:sp>
      <p:sp>
        <p:nvSpPr>
          <p:cNvPr id="235" name="Google Shape;235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0" name="Google Shape;499;p40">
            <a:extLst>
              <a:ext uri="{FF2B5EF4-FFF2-40B4-BE49-F238E27FC236}">
                <a16:creationId xmlns:a16="http://schemas.microsoft.com/office/drawing/2014/main" id="{E54E333D-E361-400E-9650-D11B7AE90A0D}"/>
              </a:ext>
            </a:extLst>
          </p:cNvPr>
          <p:cNvSpPr/>
          <p:nvPr/>
        </p:nvSpPr>
        <p:spPr>
          <a:xfrm>
            <a:off x="8404384" y="969494"/>
            <a:ext cx="259841" cy="301751"/>
          </a:xfrm>
          <a:custGeom>
            <a:avLst/>
            <a:gdLst/>
            <a:ahLst/>
            <a:cxnLst/>
            <a:rect l="l" t="t" r="r" b="b"/>
            <a:pathLst>
              <a:path w="393699" h="457199" extrusionOk="0">
                <a:moveTo>
                  <a:pt x="393700" y="423863"/>
                </a:moveTo>
                <a:cubicBezTo>
                  <a:pt x="393700" y="442274"/>
                  <a:pt x="379012" y="457200"/>
                  <a:pt x="360893" y="457200"/>
                </a:cubicBezTo>
                <a:cubicBezTo>
                  <a:pt x="360893" y="457200"/>
                  <a:pt x="360892" y="457200"/>
                  <a:pt x="360892" y="457200"/>
                </a:cubicBezTo>
                <a:lnTo>
                  <a:pt x="32808" y="457200"/>
                </a:lnTo>
                <a:cubicBezTo>
                  <a:pt x="14689" y="457200"/>
                  <a:pt x="0" y="442274"/>
                  <a:pt x="0" y="423863"/>
                </a:cubicBezTo>
                <a:cubicBezTo>
                  <a:pt x="0" y="405451"/>
                  <a:pt x="14689" y="390525"/>
                  <a:pt x="32808" y="390525"/>
                </a:cubicBezTo>
                <a:lnTo>
                  <a:pt x="273534" y="390525"/>
                </a:lnTo>
                <a:cubicBezTo>
                  <a:pt x="324697" y="333222"/>
                  <a:pt x="322668" y="245222"/>
                  <a:pt x="268921" y="190416"/>
                </a:cubicBezTo>
                <a:lnTo>
                  <a:pt x="302058" y="156744"/>
                </a:lnTo>
                <a:cubicBezTo>
                  <a:pt x="362964" y="218855"/>
                  <a:pt x="374997" y="314887"/>
                  <a:pt x="331351" y="390525"/>
                </a:cubicBezTo>
                <a:lnTo>
                  <a:pt x="360892" y="390525"/>
                </a:lnTo>
                <a:cubicBezTo>
                  <a:pt x="379011" y="390525"/>
                  <a:pt x="393700" y="405450"/>
                  <a:pt x="393700" y="423862"/>
                </a:cubicBezTo>
                <a:cubicBezTo>
                  <a:pt x="393700" y="423862"/>
                  <a:pt x="393700" y="423863"/>
                  <a:pt x="393700" y="423863"/>
                </a:cubicBezTo>
                <a:close/>
                <a:moveTo>
                  <a:pt x="200910" y="237469"/>
                </a:moveTo>
                <a:lnTo>
                  <a:pt x="346673" y="89355"/>
                </a:lnTo>
                <a:cubicBezTo>
                  <a:pt x="352046" y="83896"/>
                  <a:pt x="352046" y="75044"/>
                  <a:pt x="346673" y="69585"/>
                </a:cubicBezTo>
                <a:lnTo>
                  <a:pt x="304297" y="26526"/>
                </a:lnTo>
                <a:cubicBezTo>
                  <a:pt x="298925" y="21067"/>
                  <a:pt x="290214" y="21067"/>
                  <a:pt x="284841" y="26526"/>
                </a:cubicBezTo>
                <a:lnTo>
                  <a:pt x="139078" y="174640"/>
                </a:lnTo>
                <a:cubicBezTo>
                  <a:pt x="133706" y="180100"/>
                  <a:pt x="133706" y="188951"/>
                  <a:pt x="139078" y="194410"/>
                </a:cubicBezTo>
                <a:lnTo>
                  <a:pt x="181454" y="237469"/>
                </a:lnTo>
                <a:cubicBezTo>
                  <a:pt x="186827" y="242928"/>
                  <a:pt x="195538" y="242928"/>
                  <a:pt x="200910" y="237469"/>
                </a:cubicBezTo>
                <a:close/>
                <a:moveTo>
                  <a:pt x="368660" y="44780"/>
                </a:moveTo>
                <a:lnTo>
                  <a:pt x="368660" y="44780"/>
                </a:lnTo>
                <a:cubicBezTo>
                  <a:pt x="374151" y="39200"/>
                  <a:pt x="374151" y="30154"/>
                  <a:pt x="368660" y="24574"/>
                </a:cubicBezTo>
                <a:lnTo>
                  <a:pt x="348594" y="4185"/>
                </a:lnTo>
                <a:cubicBezTo>
                  <a:pt x="343103" y="-1395"/>
                  <a:pt x="334200" y="-1395"/>
                  <a:pt x="328710" y="4185"/>
                </a:cubicBezTo>
                <a:lnTo>
                  <a:pt x="328710" y="4185"/>
                </a:lnTo>
                <a:cubicBezTo>
                  <a:pt x="323218" y="9764"/>
                  <a:pt x="323218" y="18811"/>
                  <a:pt x="328710" y="24390"/>
                </a:cubicBezTo>
                <a:lnTo>
                  <a:pt x="348775" y="44780"/>
                </a:lnTo>
                <a:cubicBezTo>
                  <a:pt x="354266" y="50359"/>
                  <a:pt x="363169" y="50359"/>
                  <a:pt x="368660" y="44780"/>
                </a:cubicBezTo>
                <a:close/>
                <a:moveTo>
                  <a:pt x="156555" y="260306"/>
                </a:moveTo>
                <a:lnTo>
                  <a:pt x="156555" y="260306"/>
                </a:lnTo>
                <a:cubicBezTo>
                  <a:pt x="162046" y="254726"/>
                  <a:pt x="162046" y="245680"/>
                  <a:pt x="156555" y="240100"/>
                </a:cubicBezTo>
                <a:lnTo>
                  <a:pt x="136489" y="219711"/>
                </a:lnTo>
                <a:cubicBezTo>
                  <a:pt x="130998" y="214132"/>
                  <a:pt x="122095" y="214132"/>
                  <a:pt x="116604" y="219711"/>
                </a:cubicBezTo>
                <a:lnTo>
                  <a:pt x="116604" y="219711"/>
                </a:lnTo>
                <a:cubicBezTo>
                  <a:pt x="111113" y="225290"/>
                  <a:pt x="111113" y="234337"/>
                  <a:pt x="116604" y="239917"/>
                </a:cubicBezTo>
                <a:lnTo>
                  <a:pt x="136670" y="260306"/>
                </a:lnTo>
                <a:cubicBezTo>
                  <a:pt x="142161" y="265885"/>
                  <a:pt x="151064" y="265885"/>
                  <a:pt x="156555" y="260306"/>
                </a:cubicBezTo>
                <a:close/>
                <a:moveTo>
                  <a:pt x="196850" y="357188"/>
                </a:moveTo>
                <a:lnTo>
                  <a:pt x="196850" y="357188"/>
                </a:lnTo>
                <a:cubicBezTo>
                  <a:pt x="196850" y="349297"/>
                  <a:pt x="190555" y="342900"/>
                  <a:pt x="182789" y="342900"/>
                </a:cubicBezTo>
                <a:lnTo>
                  <a:pt x="14061" y="342900"/>
                </a:lnTo>
                <a:cubicBezTo>
                  <a:pt x="6295" y="342900"/>
                  <a:pt x="0" y="349297"/>
                  <a:pt x="0" y="357188"/>
                </a:cubicBezTo>
                <a:lnTo>
                  <a:pt x="0" y="357188"/>
                </a:lnTo>
                <a:cubicBezTo>
                  <a:pt x="0" y="365078"/>
                  <a:pt x="6295" y="371475"/>
                  <a:pt x="14061" y="371475"/>
                </a:cubicBezTo>
                <a:lnTo>
                  <a:pt x="182789" y="371475"/>
                </a:lnTo>
                <a:cubicBezTo>
                  <a:pt x="190555" y="371475"/>
                  <a:pt x="196850" y="365078"/>
                  <a:pt x="196850" y="3571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061656-EB31-4763-A169-66A734FA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4" t="30698" r="14699" b="12098"/>
          <a:stretch/>
        </p:blipFill>
        <p:spPr>
          <a:xfrm>
            <a:off x="647580" y="1458315"/>
            <a:ext cx="7848839" cy="3412136"/>
          </a:xfrm>
          <a:prstGeom prst="rect">
            <a:avLst/>
          </a:prstGeom>
        </p:spPr>
      </p:pic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7AC214F3-5C08-4D5D-8D9E-1C8E4E1C9688}"/>
              </a:ext>
            </a:extLst>
          </p:cNvPr>
          <p:cNvSpPr/>
          <p:nvPr/>
        </p:nvSpPr>
        <p:spPr>
          <a:xfrm>
            <a:off x="514799" y="4575225"/>
            <a:ext cx="1567544" cy="295226"/>
          </a:xfrm>
          <a:prstGeom prst="flowChartTerminato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92124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E055AE-FE2A-4A0E-959C-BD20AAE6D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1200" y="673240"/>
            <a:ext cx="6561600" cy="3768131"/>
          </a:xfrm>
        </p:spPr>
        <p:txBody>
          <a:bodyPr/>
          <a:lstStyle/>
          <a:p>
            <a:pPr marL="25400" indent="0">
              <a:buNone/>
            </a:pPr>
            <a:r>
              <a:rPr lang="sk-SK" dirty="0"/>
              <a:t>Rozpoznávanie vírusov na obrázkoch bolo implementované dvoma spôsobmi</a:t>
            </a:r>
            <a:r>
              <a:rPr lang="en-GB" dirty="0"/>
              <a:t>.</a:t>
            </a:r>
            <a:r>
              <a:rPr lang="uk-UA" dirty="0"/>
              <a:t> </a:t>
            </a:r>
            <a:r>
              <a:rPr lang="en-GB" dirty="0"/>
              <a:t>V</a:t>
            </a:r>
            <a:r>
              <a:rPr lang="sk-SK" dirty="0"/>
              <a:t>ýsledky ukázali, že prvý spôsob</a:t>
            </a:r>
            <a:r>
              <a:rPr lang="uk-UA" dirty="0"/>
              <a:t> (</a:t>
            </a:r>
            <a:r>
              <a:rPr lang="sk-SK" dirty="0"/>
              <a:t>bez použitia</a:t>
            </a:r>
            <a:r>
              <a:rPr lang="uk-UA" dirty="0"/>
              <a:t> </a:t>
            </a:r>
            <a:r>
              <a:rPr lang="sk-SK" dirty="0"/>
              <a:t>neurónovej siete</a:t>
            </a:r>
            <a:r>
              <a:rPr lang="en-GB" dirty="0"/>
              <a:t> </a:t>
            </a:r>
            <a:r>
              <a:rPr lang="sk-SK" dirty="0"/>
              <a:t>VGG16</a:t>
            </a:r>
            <a:r>
              <a:rPr lang="uk-UA" dirty="0"/>
              <a:t>)</a:t>
            </a:r>
            <a:r>
              <a:rPr lang="sk-SK" dirty="0"/>
              <a:t> bol efektívnejší</a:t>
            </a:r>
            <a:r>
              <a:rPr lang="uk-UA" dirty="0"/>
              <a:t>.</a:t>
            </a:r>
            <a:endParaRPr lang="sk-SK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0DDE3-A4EF-4A0D-86C2-5809CDC593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26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49C0-3941-45FD-ADEA-5C0037D2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67" y="824002"/>
            <a:ext cx="8681666" cy="665100"/>
          </a:xfrm>
        </p:spPr>
        <p:txBody>
          <a:bodyPr/>
          <a:lstStyle/>
          <a:p>
            <a:r>
              <a:rPr lang="sk-SK" sz="2800" dirty="0"/>
              <a:t>Vizualizácia konvolučných vrstiev hlbokej neurónovej siete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819E0-1F67-45BB-AAF2-7ADADBECC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800" y="1938746"/>
            <a:ext cx="7969632" cy="215444"/>
          </a:xfrm>
          <a:noFill/>
        </p:spPr>
        <p:txBody>
          <a:bodyPr wrap="square" rtlCol="0">
            <a:spAutoFit/>
          </a:bodyPr>
          <a:lstStyle/>
          <a:p>
            <a:pPr marL="76200" indent="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None/>
            </a:pPr>
            <a:r>
              <a:rPr lang="en-GB" sz="1400" b="1" dirty="0">
                <a:solidFill>
                  <a:schemeClr val="bg1"/>
                </a:solidFill>
                <a:latin typeface="Abel" panose="020B0604020202020204" charset="0"/>
                <a:cs typeface="Arial"/>
                <a:sym typeface="Arial"/>
              </a:rPr>
              <a:t>1. </a:t>
            </a:r>
            <a:r>
              <a:rPr lang="sk-SK" sz="1400" b="1" dirty="0">
                <a:solidFill>
                  <a:schemeClr val="bg1"/>
                </a:solidFill>
                <a:latin typeface="Abel" panose="020B0604020202020204" charset="0"/>
                <a:cs typeface="Arial"/>
                <a:sym typeface="Arial"/>
              </a:rPr>
              <a:t>Výber fotografie, ktorú chceme predviesť</a:t>
            </a:r>
            <a:r>
              <a:rPr lang="en-GB" sz="1400" b="1" dirty="0">
                <a:solidFill>
                  <a:schemeClr val="bg1"/>
                </a:solidFill>
                <a:latin typeface="Abel" panose="020B0604020202020204" charset="0"/>
                <a:cs typeface="Arial"/>
                <a:sym typeface="Arial"/>
              </a:rPr>
              <a:t>.		2. </a:t>
            </a:r>
            <a:r>
              <a:rPr lang="pl-PL" sz="1400" b="1" dirty="0">
                <a:solidFill>
                  <a:schemeClr val="bg1"/>
                </a:solidFill>
                <a:latin typeface="Abel" panose="020B0604020202020204" charset="0"/>
                <a:cs typeface="Arial"/>
                <a:sym typeface="Arial"/>
              </a:rPr>
              <a:t>Konvertaciá fotografie na </a:t>
            </a:r>
            <a:r>
              <a:rPr lang="en-GB" sz="1400" b="1" dirty="0" err="1">
                <a:solidFill>
                  <a:schemeClr val="bg1"/>
                </a:solidFill>
                <a:latin typeface="Abel" panose="020B0604020202020204" charset="0"/>
                <a:cs typeface="Arial"/>
                <a:sym typeface="Arial"/>
              </a:rPr>
              <a:t>zoznam</a:t>
            </a:r>
            <a:r>
              <a:rPr lang="en-GB" sz="1400" b="1" dirty="0">
                <a:solidFill>
                  <a:schemeClr val="bg1"/>
                </a:solidFill>
                <a:latin typeface="Abel" panose="020B0604020202020204" charset="0"/>
                <a:cs typeface="Arial"/>
                <a:sym typeface="Arial"/>
              </a:rPr>
              <a:t> </a:t>
            </a:r>
            <a:r>
              <a:rPr lang="pl-PL" sz="1400" b="1" dirty="0">
                <a:solidFill>
                  <a:schemeClr val="bg1"/>
                </a:solidFill>
                <a:latin typeface="Abel" panose="020B0604020202020204" charset="0"/>
                <a:cs typeface="Arial"/>
                <a:sym typeface="Arial"/>
              </a:rPr>
              <a:t>numpy </a:t>
            </a:r>
            <a:r>
              <a:rPr lang="en-GB" sz="1400" b="1" dirty="0">
                <a:solidFill>
                  <a:schemeClr val="bg1"/>
                </a:solidFill>
                <a:latin typeface="Abel" panose="020B0604020202020204" charset="0"/>
                <a:cs typeface="Arial"/>
                <a:sym typeface="Arial"/>
              </a:rPr>
              <a:t> </a:t>
            </a:r>
            <a:endParaRPr lang="sk-SK" sz="1400" b="1" dirty="0">
              <a:solidFill>
                <a:schemeClr val="bg1"/>
              </a:solidFill>
              <a:latin typeface="Abel" panose="020B0604020202020204" charset="0"/>
              <a:cs typeface="Arial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66F46-5B02-42DF-A39D-0BE4A11A0C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6430D-D731-4C40-82F4-BB3358F08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0" t="28951" r="52541" b="26412"/>
          <a:stretch/>
        </p:blipFill>
        <p:spPr>
          <a:xfrm>
            <a:off x="514800" y="2322051"/>
            <a:ext cx="3687582" cy="2213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25AC2E-41DB-4114-A25E-0F056E9722E8}"/>
              </a:ext>
            </a:extLst>
          </p:cNvPr>
          <p:cNvSpPr txBox="1"/>
          <p:nvPr/>
        </p:nvSpPr>
        <p:spPr>
          <a:xfrm>
            <a:off x="4947935" y="2444424"/>
            <a:ext cx="3964898" cy="64633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indent="0">
              <a:buClr>
                <a:schemeClr val="bg1"/>
              </a:buClr>
              <a:buSzPts val="2400"/>
              <a:buFont typeface="Encode Sans Semi Condensed Light"/>
              <a:buNone/>
              <a:defRPr b="1">
                <a:solidFill>
                  <a:schemeClr val="bg1"/>
                </a:solidFill>
                <a:latin typeface="Abel" panose="020B0604020202020204" charset="0"/>
                <a:ea typeface="Encode Sans Semi Condensed Light"/>
                <a:sym typeface="Encode Sans Semi Condensed Light"/>
              </a:defRPr>
            </a:lvl1pPr>
            <a:lvl2pPr marL="914400" indent="-381000">
              <a:lnSpc>
                <a:spcPct val="115000"/>
              </a:lnSpc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indent="-381000">
              <a:lnSpc>
                <a:spcPct val="115000"/>
              </a:lnSpc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r>
              <a:rPr lang="sk-SK" dirty="0">
                <a:highlight>
                  <a:srgbClr val="000080"/>
                </a:highlight>
              </a:rPr>
              <a:t>img_array = image.img_to_array(img)</a:t>
            </a:r>
          </a:p>
          <a:p>
            <a:r>
              <a:rPr lang="sk-SK" dirty="0">
                <a:highlight>
                  <a:srgbClr val="000080"/>
                </a:highlight>
              </a:rPr>
              <a:t>img_array = np.expand_dims(img_array, axis=0)</a:t>
            </a:r>
          </a:p>
          <a:p>
            <a:r>
              <a:rPr lang="sk-SK" dirty="0">
                <a:highlight>
                  <a:srgbClr val="000080"/>
                </a:highlight>
              </a:rPr>
              <a:t>img_array /= 255.</a:t>
            </a:r>
          </a:p>
        </p:txBody>
      </p:sp>
    </p:spTree>
    <p:extLst>
      <p:ext uri="{BB962C8B-B14F-4D97-AF65-F5344CB8AC3E}">
        <p14:creationId xmlns:p14="http://schemas.microsoft.com/office/powerpoint/2010/main" val="2936395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52C6-EAA3-444A-8C20-EFCEEA118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45" y="810813"/>
            <a:ext cx="6373800" cy="665100"/>
          </a:xfrm>
        </p:spPr>
        <p:txBody>
          <a:bodyPr/>
          <a:lstStyle/>
          <a:p>
            <a:r>
              <a:rPr lang="it-IT" dirty="0"/>
              <a:t>2. Stiahn</a:t>
            </a:r>
            <a:r>
              <a:rPr lang="sk-SK" dirty="0"/>
              <a:t>utie</a:t>
            </a:r>
            <a:r>
              <a:rPr lang="it-IT" dirty="0"/>
              <a:t> model</a:t>
            </a:r>
            <a:r>
              <a:rPr lang="sk-SK" dirty="0"/>
              <a:t>ú</a:t>
            </a:r>
            <a:r>
              <a:rPr lang="it-IT" dirty="0"/>
              <a:t> trénovan</a:t>
            </a:r>
            <a:r>
              <a:rPr lang="sk-SK" dirty="0"/>
              <a:t>ej</a:t>
            </a:r>
            <a:r>
              <a:rPr lang="it-IT" dirty="0"/>
              <a:t> CNN</a:t>
            </a:r>
            <a:endParaRPr lang="sk-S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FDFBE-F597-415F-AC91-A80920C37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593" y="1672713"/>
            <a:ext cx="6373800" cy="2889900"/>
          </a:xfrm>
        </p:spPr>
        <p:txBody>
          <a:bodyPr/>
          <a:lstStyle/>
          <a:p>
            <a:pPr marL="76200" indent="0">
              <a:buNone/>
            </a:pPr>
            <a:r>
              <a:rPr lang="sk-SK" sz="1600" dirty="0"/>
              <a:t># Načítanie údajov architektúry siete zo súboru json</a:t>
            </a:r>
          </a:p>
          <a:p>
            <a:pPr marL="76200" indent="0">
              <a:buNone/>
            </a:pPr>
            <a:r>
              <a:rPr lang="sk-SK" sz="1600" dirty="0">
                <a:highlight>
                  <a:srgbClr val="000080"/>
                </a:highlight>
              </a:rPr>
              <a:t>json_file = open("conv_network.json", "r")</a:t>
            </a:r>
          </a:p>
          <a:p>
            <a:pPr marL="76200" indent="0">
              <a:buNone/>
            </a:pPr>
            <a:r>
              <a:rPr lang="sk-SK" sz="1600" dirty="0">
                <a:highlight>
                  <a:srgbClr val="000080"/>
                </a:highlight>
              </a:rPr>
              <a:t>loaded_model_json = json_file.read()</a:t>
            </a:r>
          </a:p>
          <a:p>
            <a:pPr marL="76200" indent="0">
              <a:buNone/>
            </a:pPr>
            <a:r>
              <a:rPr lang="sk-SK" sz="1600" dirty="0">
                <a:highlight>
                  <a:srgbClr val="000080"/>
                </a:highlight>
              </a:rPr>
              <a:t>json_file.close()</a:t>
            </a:r>
          </a:p>
          <a:p>
            <a:pPr marL="76200" indent="0">
              <a:buNone/>
            </a:pPr>
            <a:r>
              <a:rPr lang="sk-SK" sz="1600" dirty="0"/>
              <a:t># Vytvorenie modelu založeného na načítaných údajoch</a:t>
            </a:r>
          </a:p>
          <a:p>
            <a:pPr marL="76200" indent="0">
              <a:buNone/>
            </a:pPr>
            <a:r>
              <a:rPr lang="sk-SK" sz="1600" dirty="0">
                <a:highlight>
                  <a:srgbClr val="000080"/>
                </a:highlight>
              </a:rPr>
              <a:t>loaded_model = model_from_json(loaded_model_json)</a:t>
            </a:r>
          </a:p>
          <a:p>
            <a:pPr marL="76200" indent="0">
              <a:buNone/>
            </a:pPr>
            <a:r>
              <a:rPr lang="sk-SK" sz="1600" dirty="0"/>
              <a:t># Načítanie váhy do modelu</a:t>
            </a:r>
          </a:p>
          <a:p>
            <a:pPr marL="76200" indent="0">
              <a:buNone/>
            </a:pPr>
            <a:r>
              <a:rPr lang="sk-SK" sz="1600" dirty="0">
                <a:highlight>
                  <a:srgbClr val="000080"/>
                </a:highlight>
              </a:rPr>
              <a:t>loaded_model.load_weights("conv_network.h5")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2AB10-6FA9-41E2-A55E-BE96BAC56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A3063-1EF4-4130-90D7-FF80D2C4C6C5}"/>
              </a:ext>
            </a:extLst>
          </p:cNvPr>
          <p:cNvSpPr txBox="1"/>
          <p:nvPr/>
        </p:nvSpPr>
        <p:spPr>
          <a:xfrm>
            <a:off x="6145967" y="2245356"/>
            <a:ext cx="2630775" cy="31272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indent="0">
              <a:lnSpc>
                <a:spcPct val="115000"/>
              </a:lnSpc>
              <a:spcBef>
                <a:spcPts val="600"/>
              </a:spcBef>
              <a:buClr>
                <a:schemeClr val="accent5"/>
              </a:buClr>
              <a:buSzPts val="2400"/>
              <a:buFont typeface="Encode Sans Semi Condensed Light"/>
              <a:buNone/>
              <a:defRPr sz="16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indent="-381000">
              <a:lnSpc>
                <a:spcPct val="115000"/>
              </a:lnSpc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indent="-381000">
              <a:lnSpc>
                <a:spcPct val="115000"/>
              </a:lnSpc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r>
              <a:rPr lang="en-GB" b="1" dirty="0">
                <a:solidFill>
                  <a:srgbClr val="FF0000"/>
                </a:solidFill>
              </a:rPr>
              <a:t>Mode</a:t>
            </a:r>
            <a:r>
              <a:rPr lang="sk-SK" b="1" dirty="0">
                <a:solidFill>
                  <a:srgbClr val="FF0000"/>
                </a:solidFill>
              </a:rPr>
              <a:t>l</a:t>
            </a:r>
            <a:r>
              <a:rPr lang="en-GB" b="1" dirty="0">
                <a:solidFill>
                  <a:srgbClr val="FF0000"/>
                </a:solidFill>
              </a:rPr>
              <a:t> bola </a:t>
            </a:r>
            <a:r>
              <a:rPr lang="en-GB" b="1" dirty="0" err="1">
                <a:solidFill>
                  <a:srgbClr val="FF0000"/>
                </a:solidFill>
              </a:rPr>
              <a:t>ulo</a:t>
            </a:r>
            <a:r>
              <a:rPr lang="sk-SK" b="1" dirty="0">
                <a:solidFill>
                  <a:srgbClr val="FF0000"/>
                </a:solidFill>
              </a:rPr>
              <a:t>ž</a:t>
            </a:r>
            <a:r>
              <a:rPr lang="en-GB" b="1" dirty="0" err="1">
                <a:solidFill>
                  <a:srgbClr val="FF0000"/>
                </a:solidFill>
              </a:rPr>
              <a:t>ena</a:t>
            </a:r>
            <a:r>
              <a:rPr lang="en-GB" b="1" dirty="0">
                <a:solidFill>
                  <a:srgbClr val="FF0000"/>
                </a:solidFill>
              </a:rPr>
              <a:t> do </a:t>
            </a:r>
            <a:r>
              <a:rPr lang="sk-SK" b="1" dirty="0">
                <a:solidFill>
                  <a:srgbClr val="FF0000"/>
                </a:solidFill>
              </a:rPr>
              <a:t>prečinkov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pomocou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metod</a:t>
            </a:r>
            <a:r>
              <a:rPr lang="en-GB" b="1" dirty="0">
                <a:solidFill>
                  <a:srgbClr val="FF0000"/>
                </a:solidFill>
              </a:rPr>
              <a:t>:</a:t>
            </a:r>
            <a:endParaRPr lang="en-GB" dirty="0"/>
          </a:p>
          <a:p>
            <a:pPr marL="361950" indent="-285750">
              <a:buFont typeface="Wingdings" panose="05000000000000000000" pitchFamily="2" charset="2"/>
              <a:buChar char="§"/>
            </a:pPr>
            <a:r>
              <a:rPr lang="sk-SK" dirty="0"/>
              <a:t>model.to_json()</a:t>
            </a:r>
            <a:endParaRPr lang="en-GB" dirty="0"/>
          </a:p>
          <a:p>
            <a:pPr marL="361950" indent="-285750">
              <a:buFont typeface="Wingdings" panose="05000000000000000000" pitchFamily="2" charset="2"/>
              <a:buChar char="§"/>
            </a:pPr>
            <a:r>
              <a:rPr lang="en-US" dirty="0" err="1"/>
              <a:t>model.save_weights</a:t>
            </a:r>
            <a:r>
              <a:rPr lang="en-US" dirty="0"/>
              <a:t>()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03518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2D6A8-2284-473E-996D-74E084C78F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8A619-029F-489A-BA07-2A494E00435E}"/>
              </a:ext>
            </a:extLst>
          </p:cNvPr>
          <p:cNvSpPr txBox="1"/>
          <p:nvPr/>
        </p:nvSpPr>
        <p:spPr>
          <a:xfrm>
            <a:off x="944951" y="460241"/>
            <a:ext cx="8487818" cy="270268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indent="0">
              <a:lnSpc>
                <a:spcPct val="115000"/>
              </a:lnSpc>
              <a:spcBef>
                <a:spcPts val="600"/>
              </a:spcBef>
              <a:buClr>
                <a:schemeClr val="accent5"/>
              </a:buClr>
              <a:buSzPts val="2400"/>
              <a:buFont typeface="Encode Sans Semi Condensed Light"/>
              <a:buNone/>
              <a:defRPr sz="16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indent="-381000">
              <a:lnSpc>
                <a:spcPct val="115000"/>
              </a:lnSpc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indent="-381000">
              <a:lnSpc>
                <a:spcPct val="115000"/>
              </a:lnSpc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r>
              <a:rPr lang="en-GB" sz="1400" dirty="0"/>
              <a:t>3. </a:t>
            </a:r>
            <a:r>
              <a:rPr lang="pl-PL" sz="1400" dirty="0"/>
              <a:t>Orezanie modelu na požadovanej vrstve.</a:t>
            </a:r>
            <a:endParaRPr lang="en-GB" sz="1400" dirty="0"/>
          </a:p>
          <a:p>
            <a:r>
              <a:rPr lang="sk-SK" sz="1400" dirty="0"/>
              <a:t># Čísla vrstiev konvolucie - 0, 3, 6</a:t>
            </a:r>
          </a:p>
          <a:p>
            <a:r>
              <a:rPr lang="sk-SK" sz="1400" dirty="0">
                <a:highlight>
                  <a:srgbClr val="000080"/>
                </a:highlight>
              </a:rPr>
              <a:t>activation_model = Model(inputs=loaded_model.input, outputs=loaded_model.layers[6].output)</a:t>
            </a:r>
            <a:endParaRPr lang="en-GB" sz="1400" dirty="0"/>
          </a:p>
          <a:p>
            <a:r>
              <a:rPr lang="en-GB" sz="1400" dirty="0"/>
              <a:t>4. </a:t>
            </a:r>
            <a:r>
              <a:rPr lang="sk-SK" sz="1400" dirty="0"/>
              <a:t>Spuste</a:t>
            </a:r>
            <a:r>
              <a:rPr lang="en-GB" sz="1400" dirty="0" err="1"/>
              <a:t>nie</a:t>
            </a:r>
            <a:r>
              <a:rPr lang="sk-SK" sz="1400" dirty="0"/>
              <a:t> obrázok</a:t>
            </a:r>
            <a:r>
              <a:rPr lang="en-GB" sz="1400" dirty="0"/>
              <a:t>a</a:t>
            </a:r>
            <a:r>
              <a:rPr lang="sk-SK" sz="1400" dirty="0"/>
              <a:t> v orezanom modeli</a:t>
            </a:r>
            <a:endParaRPr lang="en-GB" sz="1400" dirty="0"/>
          </a:p>
          <a:p>
            <a:r>
              <a:rPr lang="en-US" sz="1400" dirty="0">
                <a:highlight>
                  <a:srgbClr val="000080"/>
                </a:highlight>
              </a:rPr>
              <a:t>activation = </a:t>
            </a:r>
            <a:r>
              <a:rPr lang="en-US" sz="1400" dirty="0" err="1">
                <a:highlight>
                  <a:srgbClr val="000080"/>
                </a:highlight>
              </a:rPr>
              <a:t>activation_model.predict</a:t>
            </a:r>
            <a:r>
              <a:rPr lang="en-US" sz="1400" dirty="0">
                <a:highlight>
                  <a:srgbClr val="000080"/>
                </a:highlight>
              </a:rPr>
              <a:t>(</a:t>
            </a:r>
            <a:r>
              <a:rPr lang="en-US" sz="1400" dirty="0" err="1">
                <a:highlight>
                  <a:srgbClr val="000080"/>
                </a:highlight>
              </a:rPr>
              <a:t>img_array</a:t>
            </a:r>
            <a:r>
              <a:rPr lang="en-US" sz="1400" dirty="0">
                <a:highlight>
                  <a:srgbClr val="000080"/>
                </a:highlight>
              </a:rPr>
              <a:t>)</a:t>
            </a:r>
            <a:endParaRPr lang="en-GB" sz="1400" dirty="0"/>
          </a:p>
          <a:p>
            <a:r>
              <a:rPr lang="en-GB" sz="1400" dirty="0"/>
              <a:t>5. V</a:t>
            </a:r>
            <a:r>
              <a:rPr lang="sk-SK" sz="1400" dirty="0"/>
              <a:t>ýsledky modelu</a:t>
            </a:r>
            <a:endParaRPr lang="en-GB" sz="1400" dirty="0"/>
          </a:p>
          <a:p>
            <a:r>
              <a:rPr lang="sk-SK" sz="1400" dirty="0">
                <a:highlight>
                  <a:srgbClr val="000080"/>
                </a:highlight>
              </a:rPr>
              <a:t>plt.matshow(activation[0, :, :, 18], cmap='viridis')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31003-A470-4D1C-85D7-F8F09E36C045}"/>
              </a:ext>
            </a:extLst>
          </p:cNvPr>
          <p:cNvSpPr txBox="1"/>
          <p:nvPr/>
        </p:nvSpPr>
        <p:spPr>
          <a:xfrm>
            <a:off x="845695" y="2850896"/>
            <a:ext cx="1921242" cy="56380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115000"/>
              </a:lnSpc>
              <a:spcBef>
                <a:spcPts val="600"/>
              </a:spcBef>
              <a:buClr>
                <a:schemeClr val="accent5"/>
              </a:buClr>
              <a:buSzPts val="2400"/>
              <a:buFont typeface="Encode Sans Semi Condensed Light"/>
              <a:buNone/>
              <a:defRPr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1pPr>
            <a:lvl2pPr marL="914400" indent="-381000">
              <a:lnSpc>
                <a:spcPct val="115000"/>
              </a:lnSpc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2pPr>
            <a:lvl3pPr marL="1371600" indent="-381000">
              <a:lnSpc>
                <a:spcPct val="115000"/>
              </a:lnSpc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3pPr>
            <a:lvl4pPr marL="1828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9pPr>
          </a:lstStyle>
          <a:p>
            <a:pPr algn="ctr"/>
            <a:r>
              <a:rPr lang="en-GB" dirty="0">
                <a:highlight>
                  <a:srgbClr val="008000"/>
                </a:highlight>
              </a:rPr>
              <a:t>V</a:t>
            </a:r>
            <a:r>
              <a:rPr lang="sk-SK" dirty="0">
                <a:highlight>
                  <a:srgbClr val="008000"/>
                </a:highlight>
              </a:rPr>
              <a:t>ý</a:t>
            </a:r>
            <a:r>
              <a:rPr lang="en-GB" dirty="0" err="1">
                <a:highlight>
                  <a:srgbClr val="008000"/>
                </a:highlight>
              </a:rPr>
              <a:t>sledok</a:t>
            </a:r>
            <a:r>
              <a:rPr lang="en-GB" dirty="0">
                <a:highlight>
                  <a:srgbClr val="008000"/>
                </a:highlight>
              </a:rPr>
              <a:t> pre 1</a:t>
            </a:r>
            <a:r>
              <a:rPr lang="sk-SK" dirty="0">
                <a:highlight>
                  <a:srgbClr val="008000"/>
                </a:highlight>
              </a:rPr>
              <a:t>.</a:t>
            </a:r>
            <a:r>
              <a:rPr lang="en-GB" dirty="0">
                <a:highlight>
                  <a:srgbClr val="008000"/>
                </a:highlight>
              </a:rPr>
              <a:t> </a:t>
            </a:r>
            <a:r>
              <a:rPr lang="en-GB" dirty="0" err="1">
                <a:highlight>
                  <a:srgbClr val="008000"/>
                </a:highlight>
              </a:rPr>
              <a:t>vrstvu</a:t>
            </a:r>
            <a:endParaRPr lang="sk-SK" dirty="0">
              <a:highlight>
                <a:srgbClr val="0080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A23F8-A735-4D5C-8AAC-4DF188F13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13" t="45465" r="70410" b="23497"/>
          <a:stretch/>
        </p:blipFill>
        <p:spPr>
          <a:xfrm>
            <a:off x="6524467" y="3273487"/>
            <a:ext cx="1588959" cy="1596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9BA14-ED54-419A-A6A0-E012B3EBF0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9" t="38762" r="70164" b="30491"/>
          <a:stretch/>
        </p:blipFill>
        <p:spPr>
          <a:xfrm>
            <a:off x="993099" y="3273487"/>
            <a:ext cx="1626434" cy="1581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D6E3F-E261-4930-B0EC-E0A8983EDB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31" t="53041" r="70738" b="15910"/>
          <a:stretch/>
        </p:blipFill>
        <p:spPr>
          <a:xfrm>
            <a:off x="3788764" y="3273487"/>
            <a:ext cx="1566472" cy="15969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68D15-CF89-4AF0-A3CB-38D9DCF366A3}"/>
              </a:ext>
            </a:extLst>
          </p:cNvPr>
          <p:cNvSpPr txBox="1"/>
          <p:nvPr/>
        </p:nvSpPr>
        <p:spPr>
          <a:xfrm>
            <a:off x="3611379" y="2850897"/>
            <a:ext cx="1921241" cy="41140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115000"/>
              </a:lnSpc>
              <a:spcBef>
                <a:spcPts val="600"/>
              </a:spcBef>
              <a:buClr>
                <a:schemeClr val="accent5"/>
              </a:buClr>
              <a:buSzPts val="2400"/>
              <a:buFont typeface="Encode Sans Semi Condensed Light"/>
              <a:buNone/>
              <a:defRPr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1pPr>
            <a:lvl2pPr marL="914400" indent="-381000">
              <a:lnSpc>
                <a:spcPct val="115000"/>
              </a:lnSpc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2pPr>
            <a:lvl3pPr marL="1371600" indent="-381000">
              <a:lnSpc>
                <a:spcPct val="115000"/>
              </a:lnSpc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3pPr>
            <a:lvl4pPr marL="1828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9pPr>
          </a:lstStyle>
          <a:p>
            <a:pPr algn="ctr"/>
            <a:r>
              <a:rPr lang="en-GB" dirty="0">
                <a:highlight>
                  <a:srgbClr val="008000"/>
                </a:highlight>
              </a:rPr>
              <a:t>V</a:t>
            </a:r>
            <a:r>
              <a:rPr lang="sk-SK" dirty="0">
                <a:highlight>
                  <a:srgbClr val="008000"/>
                </a:highlight>
              </a:rPr>
              <a:t>ý</a:t>
            </a:r>
            <a:r>
              <a:rPr lang="en-GB" dirty="0" err="1">
                <a:highlight>
                  <a:srgbClr val="008000"/>
                </a:highlight>
              </a:rPr>
              <a:t>sledok</a:t>
            </a:r>
            <a:r>
              <a:rPr lang="en-GB" dirty="0">
                <a:highlight>
                  <a:srgbClr val="008000"/>
                </a:highlight>
              </a:rPr>
              <a:t> pre 2</a:t>
            </a:r>
            <a:r>
              <a:rPr lang="sk-SK" dirty="0">
                <a:highlight>
                  <a:srgbClr val="008000"/>
                </a:highlight>
              </a:rPr>
              <a:t>.</a:t>
            </a:r>
            <a:r>
              <a:rPr lang="en-GB" dirty="0">
                <a:highlight>
                  <a:srgbClr val="008000"/>
                </a:highlight>
              </a:rPr>
              <a:t> </a:t>
            </a:r>
            <a:r>
              <a:rPr lang="en-GB" dirty="0" err="1">
                <a:highlight>
                  <a:srgbClr val="008000"/>
                </a:highlight>
              </a:rPr>
              <a:t>vrstvu</a:t>
            </a:r>
            <a:endParaRPr lang="sk-SK" dirty="0">
              <a:highlight>
                <a:srgbClr val="008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637BE-7B43-46B9-89F8-76BA444B86AD}"/>
              </a:ext>
            </a:extLst>
          </p:cNvPr>
          <p:cNvSpPr txBox="1"/>
          <p:nvPr/>
        </p:nvSpPr>
        <p:spPr>
          <a:xfrm>
            <a:off x="6277808" y="2850897"/>
            <a:ext cx="1921241" cy="56380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115000"/>
              </a:lnSpc>
              <a:spcBef>
                <a:spcPts val="600"/>
              </a:spcBef>
              <a:buClr>
                <a:schemeClr val="accent5"/>
              </a:buClr>
              <a:buSzPts val="2400"/>
              <a:buFont typeface="Encode Sans Semi Condensed Light"/>
              <a:buNone/>
              <a:defRPr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1pPr>
            <a:lvl2pPr marL="914400" indent="-381000">
              <a:lnSpc>
                <a:spcPct val="115000"/>
              </a:lnSpc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2pPr>
            <a:lvl3pPr marL="1371600" indent="-381000">
              <a:lnSpc>
                <a:spcPct val="115000"/>
              </a:lnSpc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3pPr>
            <a:lvl4pPr marL="1828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9pPr>
          </a:lstStyle>
          <a:p>
            <a:pPr algn="ctr"/>
            <a:r>
              <a:rPr lang="en-GB" dirty="0">
                <a:highlight>
                  <a:srgbClr val="008000"/>
                </a:highlight>
              </a:rPr>
              <a:t>V</a:t>
            </a:r>
            <a:r>
              <a:rPr lang="sk-SK" dirty="0">
                <a:highlight>
                  <a:srgbClr val="008000"/>
                </a:highlight>
              </a:rPr>
              <a:t>ý</a:t>
            </a:r>
            <a:r>
              <a:rPr lang="en-GB" dirty="0" err="1">
                <a:highlight>
                  <a:srgbClr val="008000"/>
                </a:highlight>
              </a:rPr>
              <a:t>sledok</a:t>
            </a:r>
            <a:r>
              <a:rPr lang="en-GB" dirty="0">
                <a:highlight>
                  <a:srgbClr val="008000"/>
                </a:highlight>
              </a:rPr>
              <a:t> pre 3</a:t>
            </a:r>
            <a:r>
              <a:rPr lang="sk-SK" dirty="0">
                <a:highlight>
                  <a:srgbClr val="008000"/>
                </a:highlight>
              </a:rPr>
              <a:t>.</a:t>
            </a:r>
            <a:r>
              <a:rPr lang="en-GB" dirty="0">
                <a:highlight>
                  <a:srgbClr val="008000"/>
                </a:highlight>
              </a:rPr>
              <a:t> </a:t>
            </a:r>
            <a:r>
              <a:rPr lang="en-GB" dirty="0" err="1">
                <a:highlight>
                  <a:srgbClr val="008000"/>
                </a:highlight>
              </a:rPr>
              <a:t>vrstvu</a:t>
            </a:r>
            <a:endParaRPr lang="sk-SK" dirty="0"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52654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27B0FC-2F9E-43F9-890F-0E4AFCB73D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2457A-4401-434E-98E0-622C39426429}"/>
              </a:ext>
            </a:extLst>
          </p:cNvPr>
          <p:cNvSpPr txBox="1"/>
          <p:nvPr/>
        </p:nvSpPr>
        <p:spPr>
          <a:xfrm>
            <a:off x="637543" y="117809"/>
            <a:ext cx="7725745" cy="104392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ctr"/>
            <a:r>
              <a:rPr lang="sk-SK" sz="3200" dirty="0"/>
              <a:t>Vytlačenie výstupov všetkých kariet príznakov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9E57F-EF98-4312-87EB-5485225DF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3" t="30601" r="32951" b="16794"/>
          <a:stretch/>
        </p:blipFill>
        <p:spPr>
          <a:xfrm>
            <a:off x="749503" y="1071970"/>
            <a:ext cx="7501827" cy="36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60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1D09B2-9786-474A-8327-D0BB6C2192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23564-B312-4245-9481-D6946CBC4B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8" t="53529" r="26374" b="29475"/>
          <a:stretch/>
        </p:blipFill>
        <p:spPr>
          <a:xfrm>
            <a:off x="2401556" y="442127"/>
            <a:ext cx="5627078" cy="874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133243-2831-4F97-8C68-67222A1C1FD2}"/>
              </a:ext>
            </a:extLst>
          </p:cNvPr>
          <p:cNvSpPr txBox="1"/>
          <p:nvPr/>
        </p:nvSpPr>
        <p:spPr>
          <a:xfrm>
            <a:off x="313132" y="597325"/>
            <a:ext cx="1921242" cy="56380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115000"/>
              </a:lnSpc>
              <a:spcBef>
                <a:spcPts val="600"/>
              </a:spcBef>
              <a:buClr>
                <a:schemeClr val="accent5"/>
              </a:buClr>
              <a:buSzPts val="2400"/>
              <a:buFont typeface="Encode Sans Semi Condensed Light"/>
              <a:buNone/>
              <a:defRPr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1pPr>
            <a:lvl2pPr marL="914400" indent="-381000">
              <a:lnSpc>
                <a:spcPct val="115000"/>
              </a:lnSpc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2pPr>
            <a:lvl3pPr marL="1371600" indent="-381000">
              <a:lnSpc>
                <a:spcPct val="115000"/>
              </a:lnSpc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3pPr>
            <a:lvl4pPr marL="1828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9pPr>
          </a:lstStyle>
          <a:p>
            <a:pPr algn="ctr"/>
            <a:r>
              <a:rPr lang="en-GB" dirty="0">
                <a:highlight>
                  <a:srgbClr val="008000"/>
                </a:highlight>
              </a:rPr>
              <a:t>V</a:t>
            </a:r>
            <a:r>
              <a:rPr lang="sk-SK" dirty="0">
                <a:highlight>
                  <a:srgbClr val="008000"/>
                </a:highlight>
              </a:rPr>
              <a:t>ý</a:t>
            </a:r>
            <a:r>
              <a:rPr lang="en-GB" dirty="0" err="1">
                <a:highlight>
                  <a:srgbClr val="008000"/>
                </a:highlight>
              </a:rPr>
              <a:t>sledok</a:t>
            </a:r>
            <a:r>
              <a:rPr lang="en-GB" dirty="0">
                <a:highlight>
                  <a:srgbClr val="008000"/>
                </a:highlight>
              </a:rPr>
              <a:t> pre 1</a:t>
            </a:r>
            <a:r>
              <a:rPr lang="sk-SK" dirty="0">
                <a:highlight>
                  <a:srgbClr val="008000"/>
                </a:highlight>
              </a:rPr>
              <a:t>.</a:t>
            </a:r>
            <a:r>
              <a:rPr lang="en-GB" dirty="0">
                <a:highlight>
                  <a:srgbClr val="008000"/>
                </a:highlight>
              </a:rPr>
              <a:t> </a:t>
            </a:r>
            <a:r>
              <a:rPr lang="en-GB" dirty="0" err="1">
                <a:highlight>
                  <a:srgbClr val="008000"/>
                </a:highlight>
              </a:rPr>
              <a:t>vrstvu</a:t>
            </a:r>
            <a:endParaRPr lang="sk-SK" dirty="0">
              <a:highlight>
                <a:srgbClr val="008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FCC45-C9C8-4CCF-8574-2D2FBEE880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88" t="58803" r="26263" b="23224"/>
          <a:stretch/>
        </p:blipFill>
        <p:spPr>
          <a:xfrm>
            <a:off x="2401556" y="1647302"/>
            <a:ext cx="5637126" cy="924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9C4661-B941-4FCE-8A2A-81AF5C26A739}"/>
              </a:ext>
            </a:extLst>
          </p:cNvPr>
          <p:cNvSpPr txBox="1"/>
          <p:nvPr/>
        </p:nvSpPr>
        <p:spPr>
          <a:xfrm>
            <a:off x="313133" y="1903821"/>
            <a:ext cx="1921241" cy="41140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115000"/>
              </a:lnSpc>
              <a:spcBef>
                <a:spcPts val="600"/>
              </a:spcBef>
              <a:buClr>
                <a:schemeClr val="accent5"/>
              </a:buClr>
              <a:buSzPts val="2400"/>
              <a:buFont typeface="Encode Sans Semi Condensed Light"/>
              <a:buNone/>
              <a:defRPr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1pPr>
            <a:lvl2pPr marL="914400" indent="-381000">
              <a:lnSpc>
                <a:spcPct val="115000"/>
              </a:lnSpc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2pPr>
            <a:lvl3pPr marL="1371600" indent="-381000">
              <a:lnSpc>
                <a:spcPct val="115000"/>
              </a:lnSpc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3pPr>
            <a:lvl4pPr marL="1828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9pPr>
          </a:lstStyle>
          <a:p>
            <a:pPr algn="ctr"/>
            <a:r>
              <a:rPr lang="en-GB" dirty="0">
                <a:highlight>
                  <a:srgbClr val="008000"/>
                </a:highlight>
              </a:rPr>
              <a:t>V</a:t>
            </a:r>
            <a:r>
              <a:rPr lang="sk-SK" dirty="0">
                <a:highlight>
                  <a:srgbClr val="008000"/>
                </a:highlight>
              </a:rPr>
              <a:t>ý</a:t>
            </a:r>
            <a:r>
              <a:rPr lang="en-GB" dirty="0" err="1">
                <a:highlight>
                  <a:srgbClr val="008000"/>
                </a:highlight>
              </a:rPr>
              <a:t>sledok</a:t>
            </a:r>
            <a:r>
              <a:rPr lang="en-GB" dirty="0">
                <a:highlight>
                  <a:srgbClr val="008000"/>
                </a:highlight>
              </a:rPr>
              <a:t> pre 2</a:t>
            </a:r>
            <a:r>
              <a:rPr lang="sk-SK" dirty="0">
                <a:highlight>
                  <a:srgbClr val="008000"/>
                </a:highlight>
              </a:rPr>
              <a:t>.</a:t>
            </a:r>
            <a:r>
              <a:rPr lang="en-GB" dirty="0">
                <a:highlight>
                  <a:srgbClr val="008000"/>
                </a:highlight>
              </a:rPr>
              <a:t> </a:t>
            </a:r>
            <a:r>
              <a:rPr lang="en-GB" dirty="0" err="1">
                <a:highlight>
                  <a:srgbClr val="008000"/>
                </a:highlight>
              </a:rPr>
              <a:t>vrstvu</a:t>
            </a:r>
            <a:endParaRPr lang="sk-SK" dirty="0">
              <a:highlight>
                <a:srgbClr val="0080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B8B154-F873-47E2-B24B-7D5070DAA9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78" t="40830" r="26154" b="29084"/>
          <a:stretch/>
        </p:blipFill>
        <p:spPr>
          <a:xfrm>
            <a:off x="2401556" y="2902718"/>
            <a:ext cx="5657222" cy="1547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41181C-1D75-4AB2-BCDC-59065C407D36}"/>
              </a:ext>
            </a:extLst>
          </p:cNvPr>
          <p:cNvSpPr txBox="1"/>
          <p:nvPr/>
        </p:nvSpPr>
        <p:spPr>
          <a:xfrm>
            <a:off x="313133" y="3394537"/>
            <a:ext cx="1921241" cy="56380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115000"/>
              </a:lnSpc>
              <a:spcBef>
                <a:spcPts val="600"/>
              </a:spcBef>
              <a:buClr>
                <a:schemeClr val="accent5"/>
              </a:buClr>
              <a:buSzPts val="2400"/>
              <a:buFont typeface="Encode Sans Semi Condensed Light"/>
              <a:buNone/>
              <a:defRPr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1pPr>
            <a:lvl2pPr marL="914400" indent="-381000">
              <a:lnSpc>
                <a:spcPct val="115000"/>
              </a:lnSpc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2pPr>
            <a:lvl3pPr marL="1371600" indent="-381000">
              <a:lnSpc>
                <a:spcPct val="115000"/>
              </a:lnSpc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3pPr>
            <a:lvl4pPr marL="1828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</a:defRPr>
            </a:lvl9pPr>
          </a:lstStyle>
          <a:p>
            <a:pPr algn="ctr"/>
            <a:r>
              <a:rPr lang="en-GB" dirty="0">
                <a:highlight>
                  <a:srgbClr val="008000"/>
                </a:highlight>
              </a:rPr>
              <a:t>V</a:t>
            </a:r>
            <a:r>
              <a:rPr lang="sk-SK" dirty="0">
                <a:highlight>
                  <a:srgbClr val="008000"/>
                </a:highlight>
              </a:rPr>
              <a:t>ý</a:t>
            </a:r>
            <a:r>
              <a:rPr lang="en-GB" dirty="0" err="1">
                <a:highlight>
                  <a:srgbClr val="008000"/>
                </a:highlight>
              </a:rPr>
              <a:t>sledok</a:t>
            </a:r>
            <a:r>
              <a:rPr lang="en-GB" dirty="0">
                <a:highlight>
                  <a:srgbClr val="008000"/>
                </a:highlight>
              </a:rPr>
              <a:t> pre 3</a:t>
            </a:r>
            <a:r>
              <a:rPr lang="sk-SK" dirty="0">
                <a:highlight>
                  <a:srgbClr val="008000"/>
                </a:highlight>
              </a:rPr>
              <a:t>.</a:t>
            </a:r>
            <a:r>
              <a:rPr lang="en-GB" dirty="0">
                <a:highlight>
                  <a:srgbClr val="008000"/>
                </a:highlight>
              </a:rPr>
              <a:t> </a:t>
            </a:r>
            <a:r>
              <a:rPr lang="en-GB" dirty="0" err="1">
                <a:highlight>
                  <a:srgbClr val="008000"/>
                </a:highlight>
              </a:rPr>
              <a:t>vrstvu</a:t>
            </a:r>
            <a:endParaRPr lang="sk-SK" dirty="0">
              <a:highlight>
                <a:srgbClr val="008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F2344-A910-45F8-9368-1EFCD2B6E308}"/>
              </a:ext>
            </a:extLst>
          </p:cNvPr>
          <p:cNvSpPr txBox="1"/>
          <p:nvPr/>
        </p:nvSpPr>
        <p:spPr>
          <a:xfrm>
            <a:off x="602155" y="4627245"/>
            <a:ext cx="793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2">
                    <a:lumMod val="25000"/>
                  </a:schemeClr>
                </a:solidFill>
                <a:highlight>
                  <a:srgbClr val="FFFF00"/>
                </a:highlight>
              </a:rPr>
              <a:t>! Kontrastné farby</a:t>
            </a:r>
            <a:r>
              <a:rPr lang="uk-UA" dirty="0">
                <a:solidFill>
                  <a:schemeClr val="tx2">
                    <a:lumMod val="2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sk-SK" dirty="0">
                <a:solidFill>
                  <a:schemeClr val="tx2">
                    <a:lumMod val="25000"/>
                  </a:schemeClr>
                </a:solidFill>
                <a:highlight>
                  <a:srgbClr val="FFFF00"/>
                </a:highlight>
              </a:rPr>
              <a:t>(žltá a </a:t>
            </a:r>
            <a:r>
              <a:rPr lang="sk-SK">
                <a:solidFill>
                  <a:schemeClr val="tx2">
                    <a:lumMod val="25000"/>
                  </a:schemeClr>
                </a:solidFill>
                <a:highlight>
                  <a:srgbClr val="FFFF00"/>
                </a:highlight>
              </a:rPr>
              <a:t>čierna) </a:t>
            </a:r>
            <a:r>
              <a:rPr lang="sk-SK" dirty="0">
                <a:solidFill>
                  <a:schemeClr val="tx2">
                    <a:lumMod val="25000"/>
                  </a:schemeClr>
                </a:solidFill>
                <a:highlight>
                  <a:srgbClr val="FFFF00"/>
                </a:highlight>
              </a:rPr>
              <a:t>ukazuju na priznaky obrázku, ktore berú sa do pozornosti CNN</a:t>
            </a:r>
          </a:p>
        </p:txBody>
      </p:sp>
    </p:spTree>
    <p:extLst>
      <p:ext uri="{BB962C8B-B14F-4D97-AF65-F5344CB8AC3E}">
        <p14:creationId xmlns:p14="http://schemas.microsoft.com/office/powerpoint/2010/main" val="599265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7" name="Google Shape;1127;p42">
            <a:extLst>
              <a:ext uri="{FF2B5EF4-FFF2-40B4-BE49-F238E27FC236}">
                <a16:creationId xmlns:a16="http://schemas.microsoft.com/office/drawing/2014/main" id="{AD0EBFB1-535A-4D8D-A3E4-9F766CE534AA}"/>
              </a:ext>
            </a:extLst>
          </p:cNvPr>
          <p:cNvSpPr txBox="1"/>
          <p:nvPr/>
        </p:nvSpPr>
        <p:spPr>
          <a:xfrm>
            <a:off x="1580773" y="1725121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 dirty="0">
                <a:solidFill>
                  <a:schemeClr val="accent1"/>
                </a:solidFill>
              </a:rPr>
              <a:t>😉</a:t>
            </a:r>
            <a:endParaRPr sz="72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59D283-7410-46A6-BEB6-066A913273C0}"/>
              </a:ext>
            </a:extLst>
          </p:cNvPr>
          <p:cNvSpPr txBox="1"/>
          <p:nvPr/>
        </p:nvSpPr>
        <p:spPr>
          <a:xfrm>
            <a:off x="2607469" y="2105355"/>
            <a:ext cx="4629150" cy="53553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200" b="1">
                <a:solidFill>
                  <a:schemeClr val="lt1"/>
                </a:solidFill>
                <a:latin typeface="Abel"/>
                <a:ea typeface="Abel"/>
                <a:cs typeface="Abel"/>
              </a:defRPr>
            </a:lvl1pPr>
            <a:lvl2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</a:defRPr>
            </a:lvl2pPr>
            <a:lvl3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</a:defRPr>
            </a:lvl3pPr>
            <a:lvl4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</a:defRPr>
            </a:lvl4pPr>
            <a:lvl5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</a:defRPr>
            </a:lvl5pPr>
            <a:lvl6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</a:defRPr>
            </a:lvl6pPr>
            <a:lvl7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</a:defRPr>
            </a:lvl7pPr>
            <a:lvl8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</a:defRPr>
            </a:lvl8pPr>
            <a:lvl9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</a:defRPr>
            </a:lvl9pPr>
          </a:lstStyle>
          <a:p>
            <a:r>
              <a:rPr lang="sk-SK" dirty="0"/>
              <a:t>ďakujem za pozornosť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F83D1C-8EA1-48D6-A0CA-4A717850A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669" y="334358"/>
            <a:ext cx="3578662" cy="8413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EB880-6B11-4B52-B897-A6D0A0F63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055" y="1111385"/>
            <a:ext cx="7590178" cy="31519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5635DB-9AB6-435F-8479-4F98A30868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0387C-1640-4412-97B9-D675C0B851A4}"/>
              </a:ext>
            </a:extLst>
          </p:cNvPr>
          <p:cNvPicPr/>
          <p:nvPr/>
        </p:nvPicPr>
        <p:blipFill rotWithShape="1">
          <a:blip r:embed="rId2"/>
          <a:srcRect l="7631" t="21164" r="7197" b="20766"/>
          <a:stretch/>
        </p:blipFill>
        <p:spPr bwMode="auto">
          <a:xfrm>
            <a:off x="1310582" y="1503581"/>
            <a:ext cx="6522835" cy="26337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D4DB2E-7DCD-42C9-B4AF-2BA87C111F30}"/>
              </a:ext>
            </a:extLst>
          </p:cNvPr>
          <p:cNvSpPr txBox="1"/>
          <p:nvPr/>
        </p:nvSpPr>
        <p:spPr>
          <a:xfrm>
            <a:off x="2049904" y="766148"/>
            <a:ext cx="5044190" cy="48013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28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ctr"/>
            <a:r>
              <a:rPr lang="sk-SK" dirty="0"/>
              <a:t>Konvolučné neurónové siete</a:t>
            </a:r>
          </a:p>
        </p:txBody>
      </p:sp>
    </p:spTree>
    <p:extLst>
      <p:ext uri="{BB962C8B-B14F-4D97-AF65-F5344CB8AC3E}">
        <p14:creationId xmlns:p14="http://schemas.microsoft.com/office/powerpoint/2010/main" val="1150057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514799" y="809150"/>
            <a:ext cx="7235115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sk-SK" dirty="0"/>
              <a:t>Prečo konvolučn</a:t>
            </a:r>
            <a:r>
              <a:rPr lang="en-GB" dirty="0"/>
              <a:t>a</a:t>
            </a:r>
            <a:r>
              <a:rPr lang="sk-SK" dirty="0"/>
              <a:t> neurónov</a:t>
            </a:r>
            <a:r>
              <a:rPr lang="en-GB" dirty="0"/>
              <a:t>a</a:t>
            </a:r>
            <a:r>
              <a:rPr lang="sk-SK" dirty="0"/>
              <a:t> sieť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3442603" cy="4933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3400" lvl="0" indent="-457200">
              <a:buFont typeface="+mj-lt"/>
              <a:buAutoNum type="arabicPeriod"/>
            </a:pPr>
            <a:r>
              <a:rPr lang="sk-SK" dirty="0"/>
              <a:t>Konvolúcia</a:t>
            </a:r>
            <a:r>
              <a:rPr lang="en-GB" dirty="0"/>
              <a:t> </a:t>
            </a:r>
            <a:r>
              <a:rPr lang="en-GB" dirty="0" err="1"/>
              <a:t>obrázoku</a:t>
            </a:r>
            <a:endParaRPr lang="en-GB" dirty="0"/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ADBD9-B106-446A-897A-B6D7B8E356CC}"/>
              </a:ext>
            </a:extLst>
          </p:cNvPr>
          <p:cNvPicPr/>
          <p:nvPr/>
        </p:nvPicPr>
        <p:blipFill rotWithShape="1">
          <a:blip r:embed="rId3"/>
          <a:srcRect l="3867" t="23335" r="73864" b="31736"/>
          <a:stretch/>
        </p:blipFill>
        <p:spPr bwMode="auto">
          <a:xfrm>
            <a:off x="1474804" y="2283289"/>
            <a:ext cx="2047884" cy="23903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D4C8AD-B609-464A-B3B2-B81C97C4016B}"/>
              </a:ext>
            </a:extLst>
          </p:cNvPr>
          <p:cNvPicPr/>
          <p:nvPr/>
        </p:nvPicPr>
        <p:blipFill rotWithShape="1">
          <a:blip r:embed="rId3"/>
          <a:srcRect l="25857" t="33829" r="37627" b="26523"/>
          <a:stretch/>
        </p:blipFill>
        <p:spPr bwMode="auto">
          <a:xfrm>
            <a:off x="4132356" y="2622590"/>
            <a:ext cx="3282846" cy="20510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38F68C-26D0-491F-8BF2-B6658D33DDDE}"/>
              </a:ext>
            </a:extLst>
          </p:cNvPr>
          <p:cNvSpPr/>
          <p:nvPr/>
        </p:nvSpPr>
        <p:spPr>
          <a:xfrm>
            <a:off x="3860475" y="2314813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>
                <a:solidFill>
                  <a:schemeClr val="bg1"/>
                </a:solidFill>
                <a:highlight>
                  <a:srgbClr val="000080"/>
                </a:highlight>
              </a:rPr>
              <a:t>Jadro konvolúcie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6D9C4B-3866-444B-8760-B8B48A89D37E}"/>
              </a:ext>
            </a:extLst>
          </p:cNvPr>
          <p:cNvPicPr/>
          <p:nvPr/>
        </p:nvPicPr>
        <p:blipFill rotWithShape="1">
          <a:blip r:embed="rId4"/>
          <a:srcRect l="15364" t="32741" r="34470" b="15522"/>
          <a:stretch/>
        </p:blipFill>
        <p:spPr bwMode="auto">
          <a:xfrm>
            <a:off x="6802204" y="1141700"/>
            <a:ext cx="1895419" cy="10175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C62263A-CB12-414B-966C-0836DEE6AD38}"/>
              </a:ext>
            </a:extLst>
          </p:cNvPr>
          <p:cNvSpPr/>
          <p:nvPr/>
        </p:nvSpPr>
        <p:spPr>
          <a:xfrm>
            <a:off x="6872989" y="4300511"/>
            <a:ext cx="382250" cy="3731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0A8A18A-C42F-4380-AA13-F574BFDF14C4}"/>
              </a:ext>
            </a:extLst>
          </p:cNvPr>
          <p:cNvCxnSpPr>
            <a:cxnSpLocks/>
          </p:cNvCxnSpPr>
          <p:nvPr/>
        </p:nvCxnSpPr>
        <p:spPr>
          <a:xfrm>
            <a:off x="3455233" y="4009295"/>
            <a:ext cx="3500203" cy="600180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C0AAA-1904-4061-9980-DAC1EE7D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Tri typy konvolúcie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DD7BD-30F2-4B09-8E2D-8B9A3C8546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72A4861F-B1C2-4A78-BC84-EB07BB91B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711" y="809150"/>
            <a:ext cx="2181069" cy="693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C42FB9-0E93-43DE-9294-8393E5363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179" y="2396828"/>
            <a:ext cx="2669178" cy="23611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B6B666-EE2C-457F-AE0C-22BD186DE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916" y="2281974"/>
            <a:ext cx="2277168" cy="25884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B1C46A-BB47-4E61-A0D3-DD6100EC5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93" y="1968882"/>
            <a:ext cx="3042466" cy="170036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AD0AAF4-F35A-4986-AAA6-1BB23F4383D8}"/>
              </a:ext>
            </a:extLst>
          </p:cNvPr>
          <p:cNvSpPr/>
          <p:nvPr/>
        </p:nvSpPr>
        <p:spPr>
          <a:xfrm>
            <a:off x="3792511" y="2158584"/>
            <a:ext cx="5269043" cy="2848132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6A4BA0-0FCD-4DE8-8329-19210C32D242}"/>
              </a:ext>
            </a:extLst>
          </p:cNvPr>
          <p:cNvSpPr/>
          <p:nvPr/>
        </p:nvSpPr>
        <p:spPr>
          <a:xfrm>
            <a:off x="190916" y="1791365"/>
            <a:ext cx="3361753" cy="2023632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A3A0FA-34F5-40D3-A113-852369DB55B5}"/>
              </a:ext>
            </a:extLst>
          </p:cNvPr>
          <p:cNvCxnSpPr>
            <a:cxnSpLocks/>
          </p:cNvCxnSpPr>
          <p:nvPr/>
        </p:nvCxnSpPr>
        <p:spPr>
          <a:xfrm flipV="1">
            <a:off x="3552669" y="1502761"/>
            <a:ext cx="1019331" cy="288605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A440BB-25BC-4CBF-8DC2-FF595ED3B6A8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5340245" y="1482806"/>
            <a:ext cx="1086788" cy="67577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97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742EE2-71AF-4678-9ECE-F7160E0874FA}"/>
              </a:ext>
            </a:extLst>
          </p:cNvPr>
          <p:cNvSpPr txBox="1"/>
          <p:nvPr/>
        </p:nvSpPr>
        <p:spPr>
          <a:xfrm>
            <a:off x="899409" y="652072"/>
            <a:ext cx="3672590" cy="90063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33400" indent="-457200">
              <a:lnSpc>
                <a:spcPct val="115000"/>
              </a:lnSpc>
              <a:spcBef>
                <a:spcPts val="600"/>
              </a:spcBef>
              <a:buClr>
                <a:schemeClr val="accent5"/>
              </a:buClr>
              <a:buSzPts val="2400"/>
              <a:buFont typeface="+mj-lt"/>
              <a:buAutoNum type="arabicPeriod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indent="-381000">
              <a:lnSpc>
                <a:spcPct val="115000"/>
              </a:lnSpc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indent="-381000">
              <a:lnSpc>
                <a:spcPct val="115000"/>
              </a:lnSpc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pPr marL="76200" indent="0">
              <a:buNone/>
            </a:pPr>
            <a:r>
              <a:rPr lang="uk-UA" dirty="0"/>
              <a:t>2</a:t>
            </a:r>
            <a:r>
              <a:rPr lang="ru-RU" dirty="0"/>
              <a:t>. </a:t>
            </a:r>
            <a:r>
              <a:rPr lang="sk-SK" dirty="0"/>
              <a:t>M</a:t>
            </a:r>
            <a:r>
              <a:rPr lang="en-GB" dirty="0" err="1"/>
              <a:t>enš</a:t>
            </a:r>
            <a:r>
              <a:rPr lang="sk-SK" dirty="0"/>
              <a:t>í</a:t>
            </a:r>
            <a:r>
              <a:rPr lang="en-GB" dirty="0"/>
              <a:t> </a:t>
            </a:r>
            <a:r>
              <a:rPr lang="en-GB" dirty="0" err="1"/>
              <a:t>počet</a:t>
            </a:r>
            <a:r>
              <a:rPr lang="en-GB" dirty="0"/>
              <a:t> </a:t>
            </a:r>
            <a:r>
              <a:rPr lang="en-GB" dirty="0" err="1"/>
              <a:t>váh</a:t>
            </a:r>
            <a:endParaRPr lang="sk-S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83688E-16F5-4136-A665-C2BFA38B84AE}"/>
              </a:ext>
            </a:extLst>
          </p:cNvPr>
          <p:cNvPicPr/>
          <p:nvPr/>
        </p:nvPicPr>
        <p:blipFill rotWithShape="1">
          <a:blip r:embed="rId3"/>
          <a:srcRect l="6309" t="27134" r="35586" b="17147"/>
          <a:stretch/>
        </p:blipFill>
        <p:spPr bwMode="auto">
          <a:xfrm>
            <a:off x="1817556" y="1431129"/>
            <a:ext cx="5284033" cy="30602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495215-DAAE-415B-A3F8-CC928D188D99}"/>
              </a:ext>
            </a:extLst>
          </p:cNvPr>
          <p:cNvSpPr txBox="1"/>
          <p:nvPr/>
        </p:nvSpPr>
        <p:spPr>
          <a:xfrm>
            <a:off x="2128603" y="4099809"/>
            <a:ext cx="2893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600" dirty="0">
                <a:solidFill>
                  <a:schemeClr val="bg1"/>
                </a:solidFill>
                <a:highlight>
                  <a:srgbClr val="000080"/>
                </a:highlight>
              </a:rPr>
              <a:t>Vstupné signály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854687-08A3-404B-9EBB-9BC124FD4E37}"/>
              </a:ext>
            </a:extLst>
          </p:cNvPr>
          <p:cNvSpPr txBox="1"/>
          <p:nvPr/>
        </p:nvSpPr>
        <p:spPr>
          <a:xfrm>
            <a:off x="5598826" y="3597639"/>
            <a:ext cx="158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600" dirty="0">
                <a:solidFill>
                  <a:schemeClr val="bg1"/>
                </a:solidFill>
                <a:highlight>
                  <a:srgbClr val="000080"/>
                </a:highlight>
              </a:rPr>
              <a:t>Konvolučná vrstva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5635DB-9AB6-435F-8479-4F98A30868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926EE-6BE2-4343-970E-99B15C030080}"/>
              </a:ext>
            </a:extLst>
          </p:cNvPr>
          <p:cNvSpPr txBox="1"/>
          <p:nvPr/>
        </p:nvSpPr>
        <p:spPr>
          <a:xfrm>
            <a:off x="899409" y="652073"/>
            <a:ext cx="3672590" cy="63708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33400" indent="-457200">
              <a:lnSpc>
                <a:spcPct val="115000"/>
              </a:lnSpc>
              <a:spcBef>
                <a:spcPts val="600"/>
              </a:spcBef>
              <a:buClr>
                <a:schemeClr val="accent5"/>
              </a:buClr>
              <a:buSzPts val="2400"/>
              <a:buFont typeface="+mj-lt"/>
              <a:buAutoNum type="arabicPeriod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indent="-381000">
              <a:lnSpc>
                <a:spcPct val="115000"/>
              </a:lnSpc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indent="-381000">
              <a:lnSpc>
                <a:spcPct val="115000"/>
              </a:lnSpc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pPr marL="76200" indent="0">
              <a:buNone/>
            </a:pPr>
            <a:r>
              <a:rPr lang="uk-UA" dirty="0"/>
              <a:t>3</a:t>
            </a:r>
            <a:r>
              <a:rPr lang="en-GB" dirty="0"/>
              <a:t>. </a:t>
            </a:r>
            <a:r>
              <a:rPr lang="en-GB" dirty="0" err="1"/>
              <a:t>Zmenšenie</a:t>
            </a:r>
            <a:r>
              <a:rPr lang="en-GB" dirty="0"/>
              <a:t> </a:t>
            </a:r>
            <a:r>
              <a:rPr lang="en-GB" dirty="0" err="1"/>
              <a:t>rozmerov</a:t>
            </a: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B7D2D3-801C-4B48-A705-D38238639678}"/>
              </a:ext>
            </a:extLst>
          </p:cNvPr>
          <p:cNvPicPr/>
          <p:nvPr/>
        </p:nvPicPr>
        <p:blipFill rotWithShape="1">
          <a:blip r:embed="rId2"/>
          <a:srcRect l="41005" t="17004" r="20530" b="23660"/>
          <a:stretch/>
        </p:blipFill>
        <p:spPr bwMode="auto">
          <a:xfrm>
            <a:off x="2519861" y="1345069"/>
            <a:ext cx="3746027" cy="33285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505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B31EF-9A62-410A-A856-8CB9BB498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534A3-C074-4CE9-9A1D-0CAA89024EAD}"/>
              </a:ext>
            </a:extLst>
          </p:cNvPr>
          <p:cNvSpPr txBox="1"/>
          <p:nvPr/>
        </p:nvSpPr>
        <p:spPr>
          <a:xfrm>
            <a:off x="359764" y="232347"/>
            <a:ext cx="4864308" cy="109305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>
              <a:lnSpc>
                <a:spcPct val="90000"/>
              </a:lnSpc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sk-SK" dirty="0"/>
              <a:t>Získanie potrebných</a:t>
            </a:r>
            <a:r>
              <a:rPr lang="en-GB" dirty="0"/>
              <a:t> </a:t>
            </a:r>
            <a:r>
              <a:rPr lang="en-GB" dirty="0" err="1"/>
              <a:t>hodnôt</a:t>
            </a:r>
            <a:endParaRPr lang="sk-S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D9898-177B-4D00-98F6-3710D7ABCD88}"/>
              </a:ext>
            </a:extLst>
          </p:cNvPr>
          <p:cNvSpPr txBox="1"/>
          <p:nvPr/>
        </p:nvSpPr>
        <p:spPr>
          <a:xfrm>
            <a:off x="1034320" y="1072665"/>
            <a:ext cx="329783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train_dir = 'train'</a:t>
            </a:r>
          </a:p>
          <a:p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# Zložka s údajmi na kontrolu</a:t>
            </a:r>
          </a:p>
          <a:p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val_dir = 'val'</a:t>
            </a:r>
          </a:p>
          <a:p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# Zložka s údajmi na testovanie</a:t>
            </a:r>
          </a:p>
          <a:p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test_dir = 'test'</a:t>
            </a:r>
          </a:p>
          <a:p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# Veľkosti obrázkov</a:t>
            </a:r>
          </a:p>
          <a:p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img_width, img_height = 150, 150</a:t>
            </a:r>
          </a:p>
          <a:p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# Tenzorový rozmer </a:t>
            </a:r>
          </a:p>
          <a:p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input_shape = (img_width, img_height, 3)</a:t>
            </a:r>
          </a:p>
          <a:p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# Počet období</a:t>
            </a:r>
          </a:p>
          <a:p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epochs = 30</a:t>
            </a:r>
          </a:p>
          <a:p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# Veľkosť mini vzorky</a:t>
            </a:r>
          </a:p>
          <a:p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batch_size = 16</a:t>
            </a:r>
          </a:p>
          <a:p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# Počet obrázkov na tréning</a:t>
            </a:r>
          </a:p>
          <a:p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nb_train_samples = 4000</a:t>
            </a:r>
          </a:p>
          <a:p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# Počet obrázkov na kontrolu</a:t>
            </a:r>
          </a:p>
          <a:p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nb_validation_samples = 600</a:t>
            </a:r>
          </a:p>
          <a:p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# Počet obrázkov na testovanie</a:t>
            </a:r>
          </a:p>
          <a:p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nb_test_samples = 600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57B8D-78A7-447B-AF28-D0C11F981842}"/>
              </a:ext>
            </a:extLst>
          </p:cNvPr>
          <p:cNvPicPr/>
          <p:nvPr/>
        </p:nvPicPr>
        <p:blipFill rotWithShape="1">
          <a:blip r:embed="rId2"/>
          <a:srcRect l="37327" t="53905" r="44807" b="15766"/>
          <a:stretch/>
        </p:blipFill>
        <p:spPr bwMode="auto">
          <a:xfrm>
            <a:off x="5979163" y="849395"/>
            <a:ext cx="2320290" cy="22155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5B4CF-6EEC-4109-8668-4D7E467C2E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112" y="2422956"/>
            <a:ext cx="2407920" cy="2110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5088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514799" y="809150"/>
            <a:ext cx="7055233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sk-SK" dirty="0"/>
              <a:t>Vytvorenie konvolučnej neurónovej siete</a:t>
            </a:r>
            <a:endParaRPr dirty="0"/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0E4AF-D66C-490D-B829-843CA811DB75}"/>
              </a:ext>
            </a:extLst>
          </p:cNvPr>
          <p:cNvSpPr txBox="1"/>
          <p:nvPr/>
        </p:nvSpPr>
        <p:spPr>
          <a:xfrm>
            <a:off x="672196" y="1561853"/>
            <a:ext cx="3382643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100" b="1" dirty="0">
                <a:solidFill>
                  <a:schemeClr val="bg1"/>
                </a:solidFill>
                <a:latin typeface="Abel" panose="020B0604020202020204" charset="0"/>
              </a:rPr>
              <a:t>model = Sequential()</a:t>
            </a:r>
          </a:p>
          <a:p>
            <a:r>
              <a:rPr lang="sk-SK" sz="1100" b="1" dirty="0">
                <a:solidFill>
                  <a:schemeClr val="bg1"/>
                </a:solidFill>
                <a:latin typeface="Abel" panose="020B0604020202020204" charset="0"/>
              </a:rPr>
              <a:t>model.add(Conv2D(32, (3, 3), input_shape=input_shape))</a:t>
            </a:r>
          </a:p>
          <a:p>
            <a:r>
              <a:rPr lang="sk-SK" sz="1100" b="1" dirty="0">
                <a:solidFill>
                  <a:schemeClr val="bg1"/>
                </a:solidFill>
                <a:latin typeface="Abel" panose="020B0604020202020204" charset="0"/>
              </a:rPr>
              <a:t>model.add(Activation('relu'))</a:t>
            </a:r>
          </a:p>
          <a:p>
            <a:r>
              <a:rPr lang="sk-SK" sz="1100" b="1" dirty="0">
                <a:solidFill>
                  <a:schemeClr val="bg1"/>
                </a:solidFill>
                <a:latin typeface="Abel" panose="020B0604020202020204" charset="0"/>
              </a:rPr>
              <a:t>model.add(MaxPooling2D(pool_size=(2, 2)))</a:t>
            </a:r>
          </a:p>
          <a:p>
            <a:endParaRPr lang="sk-SK" sz="1100" b="1" dirty="0">
              <a:solidFill>
                <a:schemeClr val="bg1"/>
              </a:solidFill>
              <a:latin typeface="Abel" panose="020B0604020202020204" charset="0"/>
            </a:endParaRPr>
          </a:p>
          <a:p>
            <a:r>
              <a:rPr lang="sk-SK" sz="1100" b="1" dirty="0">
                <a:solidFill>
                  <a:schemeClr val="bg1"/>
                </a:solidFill>
                <a:latin typeface="Abel" panose="020B0604020202020204" charset="0"/>
              </a:rPr>
              <a:t>model.add(Conv2D(32, (3, 3)))</a:t>
            </a:r>
          </a:p>
          <a:p>
            <a:r>
              <a:rPr lang="sk-SK" sz="1100" b="1" dirty="0">
                <a:solidFill>
                  <a:schemeClr val="bg1"/>
                </a:solidFill>
                <a:latin typeface="Abel" panose="020B0604020202020204" charset="0"/>
              </a:rPr>
              <a:t>model.add(Activation('relu'))</a:t>
            </a:r>
          </a:p>
          <a:p>
            <a:r>
              <a:rPr lang="sk-SK" sz="1100" b="1" dirty="0">
                <a:solidFill>
                  <a:schemeClr val="bg1"/>
                </a:solidFill>
                <a:latin typeface="Abel" panose="020B0604020202020204" charset="0"/>
              </a:rPr>
              <a:t>model.add(MaxPooling2D(pool_size=(2, 2)))</a:t>
            </a:r>
          </a:p>
          <a:p>
            <a:endParaRPr lang="sk-SK" sz="1100" b="1" dirty="0">
              <a:solidFill>
                <a:schemeClr val="bg1"/>
              </a:solidFill>
              <a:latin typeface="Abel" panose="020B0604020202020204" charset="0"/>
            </a:endParaRPr>
          </a:p>
          <a:p>
            <a:r>
              <a:rPr lang="sk-SK" sz="1100" b="1" dirty="0">
                <a:solidFill>
                  <a:schemeClr val="bg1"/>
                </a:solidFill>
                <a:latin typeface="Abel" panose="020B0604020202020204" charset="0"/>
              </a:rPr>
              <a:t>model.add(Conv2D(64, (3, 3)))</a:t>
            </a:r>
          </a:p>
          <a:p>
            <a:r>
              <a:rPr lang="sk-SK" sz="1100" b="1" dirty="0">
                <a:solidFill>
                  <a:schemeClr val="bg1"/>
                </a:solidFill>
                <a:latin typeface="Abel" panose="020B0604020202020204" charset="0"/>
              </a:rPr>
              <a:t>model.add(Activation('relu'))</a:t>
            </a:r>
          </a:p>
          <a:p>
            <a:r>
              <a:rPr lang="sk-SK" sz="1100" b="1" dirty="0">
                <a:solidFill>
                  <a:schemeClr val="bg1"/>
                </a:solidFill>
                <a:latin typeface="Abel" panose="020B0604020202020204" charset="0"/>
              </a:rPr>
              <a:t>model.add(MaxPooling2D(pool_size=(2, 2)))</a:t>
            </a:r>
          </a:p>
          <a:p>
            <a:endParaRPr lang="sk-SK" sz="1100" b="1" dirty="0">
              <a:solidFill>
                <a:schemeClr val="bg1"/>
              </a:solidFill>
              <a:latin typeface="Abel" panose="020B0604020202020204" charset="0"/>
            </a:endParaRPr>
          </a:p>
          <a:p>
            <a:r>
              <a:rPr lang="sk-SK" sz="1100" b="1" dirty="0">
                <a:solidFill>
                  <a:schemeClr val="bg1"/>
                </a:solidFill>
                <a:latin typeface="Abel" panose="020B0604020202020204" charset="0"/>
              </a:rPr>
              <a:t>model.add(Flatten())</a:t>
            </a:r>
          </a:p>
          <a:p>
            <a:r>
              <a:rPr lang="sk-SK" sz="1100" b="1" dirty="0">
                <a:solidFill>
                  <a:schemeClr val="bg1"/>
                </a:solidFill>
                <a:latin typeface="Abel" panose="020B0604020202020204" charset="0"/>
              </a:rPr>
              <a:t>model.add(Dense(64))</a:t>
            </a:r>
          </a:p>
          <a:p>
            <a:r>
              <a:rPr lang="sk-SK" sz="1100" b="1" dirty="0">
                <a:solidFill>
                  <a:schemeClr val="bg1"/>
                </a:solidFill>
                <a:latin typeface="Abel" panose="020B0604020202020204" charset="0"/>
              </a:rPr>
              <a:t>model.add(Activation('relu'))</a:t>
            </a:r>
          </a:p>
          <a:p>
            <a:r>
              <a:rPr lang="sk-SK" sz="1100" b="1" dirty="0">
                <a:solidFill>
                  <a:schemeClr val="bg1"/>
                </a:solidFill>
                <a:latin typeface="Abel" panose="020B0604020202020204" charset="0"/>
              </a:rPr>
              <a:t>model.add(Dropout(0.5))</a:t>
            </a:r>
          </a:p>
          <a:p>
            <a:r>
              <a:rPr lang="sk-SK" sz="1100" b="1" dirty="0">
                <a:solidFill>
                  <a:schemeClr val="bg1"/>
                </a:solidFill>
                <a:latin typeface="Abel" panose="020B0604020202020204" charset="0"/>
              </a:rPr>
              <a:t>model.add(Dense(1))</a:t>
            </a:r>
          </a:p>
          <a:p>
            <a:r>
              <a:rPr lang="sk-SK" sz="1100" b="1" dirty="0">
                <a:solidFill>
                  <a:schemeClr val="bg1"/>
                </a:solidFill>
                <a:latin typeface="Abel" panose="020B0604020202020204" charset="0"/>
              </a:rPr>
              <a:t>model.add(Activation('sigmoid'))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35D1A-4F26-44D3-A414-E1226A8DB5CD}"/>
              </a:ext>
            </a:extLst>
          </p:cNvPr>
          <p:cNvSpPr txBox="1"/>
          <p:nvPr/>
        </p:nvSpPr>
        <p:spPr>
          <a:xfrm>
            <a:off x="4811843" y="1549739"/>
            <a:ext cx="2683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>
                <a:solidFill>
                  <a:schemeClr val="bg1"/>
                </a:solidFill>
                <a:highlight>
                  <a:srgbClr val="000080"/>
                </a:highlight>
                <a:latin typeface="Abel" panose="020B0604020202020204" charset="0"/>
              </a:rPr>
              <a:t>Sieťová architektúra</a:t>
            </a:r>
            <a:r>
              <a:rPr lang="en-GB" b="1" dirty="0">
                <a:solidFill>
                  <a:schemeClr val="bg1"/>
                </a:solidFill>
                <a:highlight>
                  <a:srgbClr val="000080"/>
                </a:highlight>
                <a:latin typeface="Abel" panose="020B0604020202020204" charset="0"/>
              </a:rPr>
              <a:t>:</a:t>
            </a:r>
            <a:endParaRPr lang="sk-SK" b="1" dirty="0">
              <a:solidFill>
                <a:schemeClr val="bg1"/>
              </a:solidFill>
              <a:highlight>
                <a:srgbClr val="000080"/>
              </a:highlight>
              <a:latin typeface="Abel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A0588-7792-4756-9EA8-381D42005FBF}"/>
              </a:ext>
            </a:extLst>
          </p:cNvPr>
          <p:cNvSpPr txBox="1"/>
          <p:nvPr/>
        </p:nvSpPr>
        <p:spPr>
          <a:xfrm>
            <a:off x="4054839" y="2102773"/>
            <a:ext cx="462389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Konvolučná vrstva, veľkosť jadra 3x3, počet základných kariet - 32 ks, aktivačná funkcia ReLU.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Podvzorkovacia vrstva, výber maximálnej hodnoty z štvorca 2x2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Konvolučná vrstva, veľkosť jadra 3x3, počet základných kariet - 32 ks, aktivačná funkcia ReLU.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Podvzorkovacia vrstva, výber maximálnej hodnoty z štvorca 2x2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Konvolučná vrstva, veľkosť jadra 3x3, počet základných kariet - 64 ks., Aktivačná funkcia ReLU.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Podvzorkovacia vrstva, výber maximálnej hodnoty z štvorca 2x2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Dvojrozmerná až jednorozmerná transformačná vrstva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Plne spojená vrstva, 64 neurónov, aktivačná funkcia ReLU.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Dropout vrstvy.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sk-SK" sz="1200" b="1" dirty="0">
                <a:solidFill>
                  <a:schemeClr val="bg1"/>
                </a:solidFill>
                <a:latin typeface="Abel" panose="020B0604020202020204" charset="0"/>
              </a:rPr>
              <a:t>Výstupná vrstva, 1 neurón, sigmoidná aktivačná funkcia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2C7E7B-227E-47D3-9970-274E2A4D5B6E}"/>
              </a:ext>
            </a:extLst>
          </p:cNvPr>
          <p:cNvSpPr txBox="1"/>
          <p:nvPr/>
        </p:nvSpPr>
        <p:spPr>
          <a:xfrm>
            <a:off x="328602" y="1703627"/>
            <a:ext cx="372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1.</a:t>
            </a:r>
            <a:endParaRPr lang="sk-SK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63822-81FC-4D31-97C2-F31346C6E763}"/>
              </a:ext>
            </a:extLst>
          </p:cNvPr>
          <p:cNvSpPr txBox="1"/>
          <p:nvPr/>
        </p:nvSpPr>
        <p:spPr>
          <a:xfrm>
            <a:off x="328602" y="2019388"/>
            <a:ext cx="372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2.</a:t>
            </a:r>
            <a:endParaRPr lang="sk-SK" sz="11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A5983-2467-4F31-9010-A7F9648A984F}"/>
              </a:ext>
            </a:extLst>
          </p:cNvPr>
          <p:cNvSpPr txBox="1"/>
          <p:nvPr/>
        </p:nvSpPr>
        <p:spPr>
          <a:xfrm>
            <a:off x="328602" y="2376561"/>
            <a:ext cx="372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3.</a:t>
            </a:r>
            <a:endParaRPr lang="sk-SK" sz="11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3D447-C356-4646-8A53-0724178D9E5B}"/>
              </a:ext>
            </a:extLst>
          </p:cNvPr>
          <p:cNvSpPr txBox="1"/>
          <p:nvPr/>
        </p:nvSpPr>
        <p:spPr>
          <a:xfrm>
            <a:off x="328601" y="2733734"/>
            <a:ext cx="372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4.</a:t>
            </a:r>
            <a:endParaRPr lang="sk-SK" sz="11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D69282-BB6D-40B0-B600-3A6DBF661E62}"/>
              </a:ext>
            </a:extLst>
          </p:cNvPr>
          <p:cNvSpPr txBox="1"/>
          <p:nvPr/>
        </p:nvSpPr>
        <p:spPr>
          <a:xfrm>
            <a:off x="328601" y="3049495"/>
            <a:ext cx="372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5.</a:t>
            </a:r>
            <a:endParaRPr lang="sk-SK" sz="11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3D64BA-0641-4BF7-A7AA-E960FE62FC34}"/>
              </a:ext>
            </a:extLst>
          </p:cNvPr>
          <p:cNvSpPr txBox="1"/>
          <p:nvPr/>
        </p:nvSpPr>
        <p:spPr>
          <a:xfrm>
            <a:off x="328601" y="3392107"/>
            <a:ext cx="372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6.</a:t>
            </a:r>
            <a:endParaRPr lang="sk-SK" sz="11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156572-98CF-483C-A039-A2C49E30F26D}"/>
              </a:ext>
            </a:extLst>
          </p:cNvPr>
          <p:cNvSpPr txBox="1"/>
          <p:nvPr/>
        </p:nvSpPr>
        <p:spPr>
          <a:xfrm>
            <a:off x="328600" y="3734719"/>
            <a:ext cx="372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7.</a:t>
            </a:r>
            <a:endParaRPr lang="sk-SK" sz="11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03518-772E-4F76-A0A0-C15532E62F5E}"/>
              </a:ext>
            </a:extLst>
          </p:cNvPr>
          <p:cNvSpPr txBox="1"/>
          <p:nvPr/>
        </p:nvSpPr>
        <p:spPr>
          <a:xfrm>
            <a:off x="328600" y="3890216"/>
            <a:ext cx="372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8.</a:t>
            </a:r>
            <a:endParaRPr lang="sk-SK" sz="11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FEB383-60A4-4E21-B487-E6D861BC3C1D}"/>
              </a:ext>
            </a:extLst>
          </p:cNvPr>
          <p:cNvSpPr txBox="1"/>
          <p:nvPr/>
        </p:nvSpPr>
        <p:spPr>
          <a:xfrm>
            <a:off x="328600" y="4237045"/>
            <a:ext cx="372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9.</a:t>
            </a:r>
            <a:endParaRPr lang="sk-SK" sz="11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0FAE3D-CE4B-4755-9704-39533C826772}"/>
              </a:ext>
            </a:extLst>
          </p:cNvPr>
          <p:cNvSpPr txBox="1"/>
          <p:nvPr/>
        </p:nvSpPr>
        <p:spPr>
          <a:xfrm>
            <a:off x="271864" y="4397834"/>
            <a:ext cx="485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10.</a:t>
            </a:r>
            <a:endParaRPr lang="sk-SK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F2F3F5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1439</Words>
  <Application>Microsoft Office PowerPoint</Application>
  <PresentationFormat>On-screen Show (16:9)</PresentationFormat>
  <Paragraphs>207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Encode Sans Semi Condensed</vt:lpstr>
      <vt:lpstr>Arial</vt:lpstr>
      <vt:lpstr>Encode Sans Semi Condensed Light</vt:lpstr>
      <vt:lpstr>Abel</vt:lpstr>
      <vt:lpstr>Calibri</vt:lpstr>
      <vt:lpstr>Wingdings</vt:lpstr>
      <vt:lpstr>Pandarus template</vt:lpstr>
      <vt:lpstr>Výskum výskytu malárie</vt:lpstr>
      <vt:lpstr>Výskum výskytu malárie pomocou konvolučnej neurónovej siete</vt:lpstr>
      <vt:lpstr>PowerPoint Presentation</vt:lpstr>
      <vt:lpstr>Prečo konvolučna neurónova sieť?</vt:lpstr>
      <vt:lpstr>Tri typy konvolúcie</vt:lpstr>
      <vt:lpstr>PowerPoint Presentation</vt:lpstr>
      <vt:lpstr>PowerPoint Presentation</vt:lpstr>
      <vt:lpstr>PowerPoint Presentation</vt:lpstr>
      <vt:lpstr>Vytvorenie konvolučnej neurónovej siete</vt:lpstr>
      <vt:lpstr>PowerPoint Presentation</vt:lpstr>
      <vt:lpstr>PowerPoint Presentation</vt:lpstr>
      <vt:lpstr>Tvorba generátora obrázkov</vt:lpstr>
      <vt:lpstr>Učenie modelu pomocou generátorov</vt:lpstr>
      <vt:lpstr>Proces učenia modelu pomocou generátorov</vt:lpstr>
      <vt:lpstr>Kvalitu siete hodnotíme pomocou generátora</vt:lpstr>
      <vt:lpstr>PowerPoint Presentation</vt:lpstr>
      <vt:lpstr>Rozpoznavanie pomocou neurónovej siete VGG16</vt:lpstr>
      <vt:lpstr>PowerPoint Presentation</vt:lpstr>
      <vt:lpstr>PowerPoint Presentation</vt:lpstr>
      <vt:lpstr>Proces učenia modelu pomocou generátorov</vt:lpstr>
      <vt:lpstr>PowerPoint Presentation</vt:lpstr>
      <vt:lpstr>Vizualizácia konvolučných vrstiev hlbokej neurónovej siete</vt:lpstr>
      <vt:lpstr>2. Stiahnutie modelú trénovanej CNN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axonp</dc:creator>
  <cp:lastModifiedBy>axonprostudent@outlook.sk</cp:lastModifiedBy>
  <cp:revision>61</cp:revision>
  <dcterms:modified xsi:type="dcterms:W3CDTF">2020-05-02T09:36:47Z</dcterms:modified>
</cp:coreProperties>
</file>